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0"/>
  </p:notesMasterIdLst>
  <p:sldIdLst>
    <p:sldId id="470" r:id="rId2"/>
    <p:sldId id="858" r:id="rId3"/>
    <p:sldId id="859" r:id="rId4"/>
    <p:sldId id="861" r:id="rId5"/>
    <p:sldId id="862" r:id="rId6"/>
    <p:sldId id="863" r:id="rId7"/>
    <p:sldId id="833" r:id="rId8"/>
    <p:sldId id="834" r:id="rId9"/>
    <p:sldId id="835" r:id="rId10"/>
    <p:sldId id="836" r:id="rId11"/>
    <p:sldId id="837" r:id="rId12"/>
    <p:sldId id="838" r:id="rId13"/>
    <p:sldId id="839" r:id="rId14"/>
    <p:sldId id="840" r:id="rId15"/>
    <p:sldId id="841" r:id="rId16"/>
    <p:sldId id="842" r:id="rId17"/>
    <p:sldId id="843" r:id="rId18"/>
    <p:sldId id="844" r:id="rId19"/>
    <p:sldId id="845" r:id="rId20"/>
    <p:sldId id="846" r:id="rId21"/>
    <p:sldId id="847" r:id="rId22"/>
    <p:sldId id="848" r:id="rId23"/>
    <p:sldId id="849" r:id="rId24"/>
    <p:sldId id="853" r:id="rId25"/>
    <p:sldId id="850" r:id="rId26"/>
    <p:sldId id="851" r:id="rId27"/>
    <p:sldId id="865" r:id="rId28"/>
    <p:sldId id="852" r:id="rId29"/>
    <p:sldId id="856" r:id="rId30"/>
    <p:sldId id="780" r:id="rId31"/>
    <p:sldId id="781" r:id="rId32"/>
    <p:sldId id="782" r:id="rId33"/>
    <p:sldId id="783" r:id="rId34"/>
    <p:sldId id="784" r:id="rId35"/>
    <p:sldId id="785" r:id="rId36"/>
    <p:sldId id="786" r:id="rId37"/>
    <p:sldId id="787" r:id="rId38"/>
    <p:sldId id="788" r:id="rId39"/>
    <p:sldId id="816" r:id="rId40"/>
    <p:sldId id="789" r:id="rId41"/>
    <p:sldId id="791" r:id="rId42"/>
    <p:sldId id="792" r:id="rId43"/>
    <p:sldId id="793" r:id="rId44"/>
    <p:sldId id="794" r:id="rId45"/>
    <p:sldId id="795" r:id="rId46"/>
    <p:sldId id="796" r:id="rId47"/>
    <p:sldId id="798" r:id="rId48"/>
    <p:sldId id="869" r:id="rId49"/>
    <p:sldId id="827" r:id="rId50"/>
    <p:sldId id="800" r:id="rId51"/>
    <p:sldId id="802" r:id="rId52"/>
    <p:sldId id="830" r:id="rId53"/>
    <p:sldId id="868" r:id="rId54"/>
    <p:sldId id="821" r:id="rId55"/>
    <p:sldId id="824" r:id="rId56"/>
    <p:sldId id="826" r:id="rId57"/>
    <p:sldId id="811" r:id="rId58"/>
    <p:sldId id="758" r:id="rId59"/>
    <p:sldId id="723" r:id="rId60"/>
    <p:sldId id="873" r:id="rId61"/>
    <p:sldId id="874" r:id="rId62"/>
    <p:sldId id="870" r:id="rId63"/>
    <p:sldId id="871" r:id="rId64"/>
    <p:sldId id="872" r:id="rId65"/>
    <p:sldId id="759" r:id="rId66"/>
    <p:sldId id="760" r:id="rId67"/>
    <p:sldId id="761" r:id="rId68"/>
    <p:sldId id="763" r:id="rId69"/>
    <p:sldId id="764" r:id="rId70"/>
    <p:sldId id="765" r:id="rId71"/>
    <p:sldId id="766" r:id="rId72"/>
    <p:sldId id="767" r:id="rId73"/>
    <p:sldId id="768" r:id="rId74"/>
    <p:sldId id="769" r:id="rId75"/>
    <p:sldId id="770" r:id="rId76"/>
    <p:sldId id="712" r:id="rId77"/>
    <p:sldId id="713" r:id="rId78"/>
    <p:sldId id="714" r:id="rId79"/>
    <p:sldId id="715" r:id="rId80"/>
    <p:sldId id="716" r:id="rId81"/>
    <p:sldId id="717" r:id="rId82"/>
    <p:sldId id="718" r:id="rId83"/>
    <p:sldId id="719" r:id="rId84"/>
    <p:sldId id="720" r:id="rId85"/>
    <p:sldId id="721" r:id="rId86"/>
    <p:sldId id="722" r:id="rId87"/>
    <p:sldId id="867" r:id="rId88"/>
    <p:sldId id="825" r:id="rId8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33CC"/>
    <a:srgbClr val="FF0000"/>
    <a:srgbClr val="CC9900"/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90" autoAdjust="0"/>
    <p:restoredTop sz="94660"/>
  </p:normalViewPr>
  <p:slideViewPr>
    <p:cSldViewPr snapToGrid="0">
      <p:cViewPr>
        <p:scale>
          <a:sx n="100" d="100"/>
          <a:sy n="100" d="100"/>
        </p:scale>
        <p:origin x="-1944" y="-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388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7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97A83A6-39C3-4219-AACA-714FB85322DA}" type="datetimeFigureOut">
              <a:rPr lang="en-US"/>
              <a:pPr>
                <a:defRPr/>
              </a:pPr>
              <a:t>5/16/2014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BEB488A-8FC2-4975-A425-DD28E2BFEF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D77284-1717-4B0B-92E8-03B42818197E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4710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3588" cy="3430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88587" tIns="44294" rIns="88587" bIns="44294" anchor="ctr"/>
          <a:lstStyle/>
          <a:p>
            <a:endParaRPr lang="en-US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4988"/>
            <a:ext cx="5483225" cy="420528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62BFFF-D61A-4224-AE94-FB5010CB407A}" type="slidenum">
              <a:rPr lang="en-US"/>
              <a:pPr/>
              <a:t>33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Point out color scheme</a:t>
            </a:r>
          </a:p>
          <a:p>
            <a:r>
              <a:rPr lang="en-US"/>
              <a:t>Point out 10 km scale bar</a:t>
            </a:r>
          </a:p>
          <a:p>
            <a:r>
              <a:rPr lang="en-US"/>
              <a:t>Point out sub-embayment names</a:t>
            </a:r>
          </a:p>
          <a:p>
            <a:r>
              <a:rPr lang="en-US"/>
              <a:t>1980s is the most recent complete bay bathymetry data set</a:t>
            </a:r>
          </a:p>
          <a:p>
            <a:r>
              <a:rPr lang="en-US"/>
              <a:t>Average depth increased by deep Central Bay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24AFCB-26F2-4D75-B0A3-CA3AE2C5F6BD}" type="slidenum">
              <a:rPr lang="en-US"/>
              <a:pPr/>
              <a:t>35</a:t>
            </a:fld>
            <a:endParaRPr lang="en-US"/>
          </a:p>
        </p:txBody>
      </p:sp>
      <p:sp>
        <p:nvSpPr>
          <p:cNvPr id="14848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/>
              <a:t>Old data is good, craftsmen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6C3B02-4129-4EAC-B10B-2615A864254B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558A60-1964-40A5-96B1-5E2C55DCF956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CE7BD7-E668-4363-BCBD-0CD0A9A4169E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45FA73-484F-4A84-B3A9-0C4A33D55E6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533523-E31E-408A-B235-122D2DA8ED9C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92564F-E583-4340-98D4-AF4DFA3E843F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C88F3-D984-4101-8D73-84FCD8CA8D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D13901-9E32-414A-AF1A-AF8E9A810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22D1C-EE7A-44FF-8D5C-314AF7182F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94" y="6270872"/>
            <a:ext cx="1386305" cy="5871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2CA20D-1214-401F-BF8E-7B6A5AC507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A973F-AFAE-4991-9AE7-B05464949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DD1B2-9A8C-4875-AFA1-879C416F9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FFE07-F166-411D-BE6D-F7FE426012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B54D8-1378-4B7C-BEB8-A6D52AF3E3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A15F9-FA43-4040-BA4C-C3417C63F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6A1DC-EC1E-43B6-947D-1664B9B57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FF">
                <a:gamma/>
                <a:shade val="46275"/>
                <a:invGamma/>
              </a:srgbClr>
            </a:gs>
            <a:gs pos="100000">
              <a:srgbClr val="99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-76200" y="6248400"/>
            <a:ext cx="9372600" cy="4778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154F287-512E-4B6B-95E1-4E0038F4E1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176" name="Picture 7" descr="UNESCO-IHE(large)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24600" y="6269038"/>
            <a:ext cx="18288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p-fileserver-1\MickVanWegen\conferences\2014CSDMS\fb3200.AVI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p-fileserver-1\MickVanWegen\conferences\2014CSDMS\view.wmv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7" Type="http://schemas.openxmlformats.org/officeDocument/2006/relationships/image" Target="../media/image50.tiff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tiff"/><Relationship Id="rId5" Type="http://schemas.openxmlformats.org/officeDocument/2006/relationships/image" Target="../media/image48.tiff"/><Relationship Id="rId4" Type="http://schemas.openxmlformats.org/officeDocument/2006/relationships/image" Target="../media/image47.tif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s://beeldbank.rws.nl/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tif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3.tif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5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tif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8.bin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el2d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1543050"/>
            <a:ext cx="8686800" cy="1143000"/>
          </a:xfrm>
        </p:spPr>
        <p:txBody>
          <a:bodyPr/>
          <a:lstStyle/>
          <a:p>
            <a:r>
              <a:rPr lang="en-US" dirty="0" smtClean="0">
                <a:solidFill>
                  <a:srgbClr val="99CCFF"/>
                </a:solidFill>
              </a:rPr>
              <a:t>Estuarine morphodynamics: better be certain about uncertainty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i="1" dirty="0" smtClean="0"/>
              <a:t>Evaluating</a:t>
            </a:r>
            <a:r>
              <a:rPr lang="en-US" dirty="0" smtClean="0"/>
              <a:t> </a:t>
            </a:r>
            <a:r>
              <a:rPr lang="en-US" sz="3200" i="1" dirty="0" smtClean="0"/>
              <a:t>150 years of morphodynamics in San Francisco Bay (USA) and </a:t>
            </a:r>
            <a:br>
              <a:rPr lang="en-US" sz="3200" i="1" dirty="0" smtClean="0"/>
            </a:br>
            <a:r>
              <a:rPr lang="en-US" sz="3200" i="1" dirty="0" smtClean="0"/>
              <a:t>the Western Scheldt estuary (NL)</a:t>
            </a:r>
            <a:endParaRPr lang="en-US" sz="3200" i="1" dirty="0"/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817563" y="4552950"/>
            <a:ext cx="73834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Gerard </a:t>
            </a:r>
            <a:r>
              <a:rPr lang="en-US" dirty="0"/>
              <a:t>Dam (</a:t>
            </a:r>
            <a:r>
              <a:rPr lang="en-US" dirty="0" smtClean="0"/>
              <a:t>UNESCO-IHE, </a:t>
            </a:r>
            <a:r>
              <a:rPr lang="en-US" dirty="0" err="1" smtClean="0"/>
              <a:t>Svasek</a:t>
            </a:r>
            <a:r>
              <a:rPr lang="en-US" dirty="0" smtClean="0"/>
              <a:t> </a:t>
            </a:r>
            <a:r>
              <a:rPr lang="en-US" dirty="0"/>
              <a:t>Hydraulics)</a:t>
            </a:r>
          </a:p>
          <a:p>
            <a:pPr algn="ctr"/>
            <a:r>
              <a:rPr lang="en-US" dirty="0"/>
              <a:t>Mick van </a:t>
            </a:r>
            <a:r>
              <a:rPr lang="en-US" dirty="0" err="1"/>
              <a:t>der</a:t>
            </a:r>
            <a:r>
              <a:rPr lang="en-US" dirty="0"/>
              <a:t> </a:t>
            </a:r>
            <a:r>
              <a:rPr lang="en-US" dirty="0" err="1"/>
              <a:t>Wegen</a:t>
            </a:r>
            <a:r>
              <a:rPr lang="en-US" dirty="0"/>
              <a:t> (UNESCO-IHE, </a:t>
            </a:r>
            <a:r>
              <a:rPr lang="en-US" dirty="0" err="1"/>
              <a:t>Deltares</a:t>
            </a:r>
            <a:r>
              <a:rPr lang="en-US" dirty="0" smtClean="0"/>
              <a:t>)</a:t>
            </a:r>
          </a:p>
          <a:p>
            <a:pPr algn="ctr"/>
            <a:r>
              <a:rPr lang="en-US" dirty="0" smtClean="0"/>
              <a:t>Bruce Jaffe (USGS, Santa Cruz, USA)</a:t>
            </a:r>
            <a:endParaRPr lang="en-US" dirty="0"/>
          </a:p>
          <a:p>
            <a:pPr algn="ctr"/>
            <a:r>
              <a:rPr lang="en-US" dirty="0" err="1"/>
              <a:t>Dano</a:t>
            </a:r>
            <a:r>
              <a:rPr lang="en-US" dirty="0"/>
              <a:t> </a:t>
            </a:r>
            <a:r>
              <a:rPr lang="en-US" dirty="0" err="1"/>
              <a:t>Roelvink</a:t>
            </a:r>
            <a:r>
              <a:rPr lang="en-US" dirty="0"/>
              <a:t> (UNESCO-IHE, </a:t>
            </a:r>
            <a:r>
              <a:rPr lang="en-US" dirty="0" err="1"/>
              <a:t>Deltares</a:t>
            </a:r>
            <a:r>
              <a:rPr lang="en-US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Computational grid</a:t>
            </a:r>
          </a:p>
        </p:txBody>
      </p:sp>
      <p:pic>
        <p:nvPicPr>
          <p:cNvPr id="30723" name="Picture 3" descr="gridoveral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04888"/>
            <a:ext cx="6858000" cy="484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Computational grid</a:t>
            </a:r>
          </a:p>
        </p:txBody>
      </p:sp>
      <p:pic>
        <p:nvPicPr>
          <p:cNvPr id="31747" name="Picture 5" descr="gridzoom1.png"/>
          <p:cNvPicPr>
            <a:picLocks noChangeAspect="1"/>
          </p:cNvPicPr>
          <p:nvPr/>
        </p:nvPicPr>
        <p:blipFill>
          <a:blip r:embed="rId2" cstate="print"/>
          <a:srcRect l="8009" t="4617" r="6816" b="5602"/>
          <a:stretch>
            <a:fillRect/>
          </a:stretch>
        </p:blipFill>
        <p:spPr bwMode="auto">
          <a:xfrm>
            <a:off x="0" y="0"/>
            <a:ext cx="9201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Computational grid</a:t>
            </a:r>
          </a:p>
        </p:txBody>
      </p:sp>
      <p:pic>
        <p:nvPicPr>
          <p:cNvPr id="32771" name="Picture 5" descr="gridzoom2.png"/>
          <p:cNvPicPr>
            <a:picLocks noChangeAspect="1"/>
          </p:cNvPicPr>
          <p:nvPr/>
        </p:nvPicPr>
        <p:blipFill>
          <a:blip r:embed="rId2" cstate="print"/>
          <a:srcRect l="7413" t="3491" r="6618" b="5602"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848600" cy="1143000"/>
          </a:xfrm>
        </p:spPr>
        <p:txBody>
          <a:bodyPr/>
          <a:lstStyle/>
          <a:p>
            <a:r>
              <a:rPr lang="nl-NL" dirty="0" smtClean="0"/>
              <a:t>110 </a:t>
            </a:r>
            <a:r>
              <a:rPr lang="nl-NL" dirty="0" err="1" smtClean="0"/>
              <a:t>years</a:t>
            </a:r>
            <a:r>
              <a:rPr lang="nl-NL" dirty="0" smtClean="0"/>
              <a:t> hindcast </a:t>
            </a:r>
            <a:r>
              <a:rPr lang="nl-NL" dirty="0" err="1" smtClean="0"/>
              <a:t>period</a:t>
            </a:r>
            <a:r>
              <a:rPr lang="nl-NL" dirty="0" smtClean="0"/>
              <a:t> </a:t>
            </a:r>
            <a:br>
              <a:rPr lang="nl-NL" dirty="0" smtClean="0"/>
            </a:br>
            <a:r>
              <a:rPr lang="nl-NL" dirty="0" smtClean="0"/>
              <a:t>1860 - 1970</a:t>
            </a: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2311400" y="2236788"/>
            <a:ext cx="667385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dirty="0" err="1"/>
              <a:t>Bathymetric</a:t>
            </a:r>
            <a:r>
              <a:rPr lang="nl-NL" dirty="0"/>
              <a:t> </a:t>
            </a:r>
            <a:r>
              <a:rPr lang="nl-NL" dirty="0" err="1"/>
              <a:t>recordings</a:t>
            </a:r>
            <a:r>
              <a:rPr lang="nl-NL" dirty="0"/>
              <a:t> in</a:t>
            </a:r>
            <a:r>
              <a:rPr lang="nl-NL" dirty="0" smtClean="0"/>
              <a:t>:</a:t>
            </a:r>
          </a:p>
          <a:p>
            <a:endParaRPr lang="nl-NL" dirty="0"/>
          </a:p>
          <a:p>
            <a:r>
              <a:rPr lang="nl-NL" dirty="0" smtClean="0"/>
              <a:t>1860- </a:t>
            </a:r>
            <a:r>
              <a:rPr lang="nl-NL" dirty="0" err="1" smtClean="0"/>
              <a:t>initial</a:t>
            </a:r>
            <a:r>
              <a:rPr lang="nl-NL" dirty="0" smtClean="0"/>
              <a:t> </a:t>
            </a:r>
            <a:r>
              <a:rPr lang="nl-NL" dirty="0" err="1" smtClean="0"/>
              <a:t>bathymetry</a:t>
            </a:r>
            <a:endParaRPr lang="nl-NL" dirty="0"/>
          </a:p>
          <a:p>
            <a:r>
              <a:rPr lang="nl-NL" dirty="0"/>
              <a:t>1878</a:t>
            </a:r>
          </a:p>
          <a:p>
            <a:r>
              <a:rPr lang="nl-NL" dirty="0"/>
              <a:t>1890</a:t>
            </a:r>
          </a:p>
          <a:p>
            <a:r>
              <a:rPr lang="nl-NL" dirty="0"/>
              <a:t>1905</a:t>
            </a:r>
          </a:p>
          <a:p>
            <a:r>
              <a:rPr lang="nl-NL" dirty="0"/>
              <a:t>1931</a:t>
            </a:r>
          </a:p>
          <a:p>
            <a:r>
              <a:rPr lang="nl-NL" dirty="0" err="1"/>
              <a:t>After</a:t>
            </a:r>
            <a:r>
              <a:rPr lang="nl-NL" dirty="0"/>
              <a:t> 1955 </a:t>
            </a:r>
            <a:r>
              <a:rPr lang="nl-NL" dirty="0" err="1"/>
              <a:t>every</a:t>
            </a:r>
            <a:r>
              <a:rPr lang="nl-NL" dirty="0"/>
              <a:t> 2 </a:t>
            </a:r>
            <a:r>
              <a:rPr lang="nl-NL" dirty="0" err="1"/>
              <a:t>years</a:t>
            </a:r>
            <a:r>
              <a:rPr lang="nl-NL" dirty="0"/>
              <a:t> </a:t>
            </a:r>
            <a:r>
              <a:rPr lang="nl-NL" dirty="0" err="1"/>
              <a:t>till</a:t>
            </a:r>
            <a:r>
              <a:rPr lang="nl-NL" dirty="0"/>
              <a:t> 1970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0"/>
            <a:ext cx="8877300" cy="895350"/>
          </a:xfrm>
        </p:spPr>
        <p:txBody>
          <a:bodyPr/>
          <a:lstStyle/>
          <a:p>
            <a:r>
              <a:rPr lang="nl-NL" sz="3600" dirty="0" err="1" smtClean="0">
                <a:solidFill>
                  <a:srgbClr val="99CCFF"/>
                </a:solidFill>
              </a:rPr>
              <a:t>Erosion</a:t>
            </a:r>
            <a:r>
              <a:rPr lang="nl-NL" sz="3600" dirty="0" smtClean="0">
                <a:solidFill>
                  <a:srgbClr val="99CCFF"/>
                </a:solidFill>
              </a:rPr>
              <a:t>/</a:t>
            </a:r>
            <a:r>
              <a:rPr lang="nl-NL" sz="3600" dirty="0" err="1" smtClean="0">
                <a:solidFill>
                  <a:srgbClr val="99CCFF"/>
                </a:solidFill>
              </a:rPr>
              <a:t>sedimentation</a:t>
            </a:r>
            <a:r>
              <a:rPr lang="nl-NL" sz="3600" dirty="0" smtClean="0">
                <a:solidFill>
                  <a:srgbClr val="99CCFF"/>
                </a:solidFill>
              </a:rPr>
              <a:t> 1860-1878 (18 </a:t>
            </a:r>
            <a:r>
              <a:rPr lang="nl-NL" sz="3600" dirty="0" err="1" smtClean="0">
                <a:solidFill>
                  <a:srgbClr val="99CCFF"/>
                </a:solidFill>
              </a:rPr>
              <a:t>years</a:t>
            </a:r>
            <a:r>
              <a:rPr lang="nl-NL" sz="3600" dirty="0" smtClean="0">
                <a:solidFill>
                  <a:srgbClr val="99CCFF"/>
                </a:solidFill>
              </a:rPr>
              <a:t>)</a:t>
            </a:r>
          </a:p>
        </p:txBody>
      </p:sp>
      <p:pic>
        <p:nvPicPr>
          <p:cNvPr id="34819" name="Picture 3" descr="EroSedRun2_yr1878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90588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2" descr="EroSedRun2_yr189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300" y="0"/>
            <a:ext cx="8877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Erosion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sedimentation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1860-1890 (30 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years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 descr="EroSedRun2_yr190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0"/>
            <a:ext cx="8877300" cy="895350"/>
          </a:xfrm>
        </p:spPr>
        <p:txBody>
          <a:bodyPr/>
          <a:lstStyle/>
          <a:p>
            <a:r>
              <a:rPr lang="nl-NL" sz="3600" dirty="0" err="1" smtClean="0">
                <a:solidFill>
                  <a:srgbClr val="99CCFF"/>
                </a:solidFill>
              </a:rPr>
              <a:t>Erosion</a:t>
            </a:r>
            <a:r>
              <a:rPr lang="nl-NL" sz="3600" dirty="0" smtClean="0">
                <a:solidFill>
                  <a:srgbClr val="99CCFF"/>
                </a:solidFill>
              </a:rPr>
              <a:t>/</a:t>
            </a:r>
            <a:r>
              <a:rPr lang="nl-NL" sz="3600" dirty="0" err="1" smtClean="0">
                <a:solidFill>
                  <a:srgbClr val="99CCFF"/>
                </a:solidFill>
              </a:rPr>
              <a:t>sedimentation</a:t>
            </a:r>
            <a:r>
              <a:rPr lang="nl-NL" sz="3600" dirty="0" smtClean="0">
                <a:solidFill>
                  <a:srgbClr val="99CCFF"/>
                </a:solidFill>
              </a:rPr>
              <a:t> 1860-1905 (45 </a:t>
            </a:r>
            <a:r>
              <a:rPr lang="nl-NL" sz="3600" dirty="0" err="1" smtClean="0">
                <a:solidFill>
                  <a:srgbClr val="99CCFF"/>
                </a:solidFill>
              </a:rPr>
              <a:t>years</a:t>
            </a:r>
            <a:r>
              <a:rPr lang="nl-NL" sz="3600" dirty="0" smtClean="0">
                <a:solidFill>
                  <a:srgbClr val="99CCFF"/>
                </a:solidFill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EroSedRun2_yr193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" y="0"/>
            <a:ext cx="8877300" cy="895350"/>
          </a:xfrm>
        </p:spPr>
        <p:txBody>
          <a:bodyPr/>
          <a:lstStyle/>
          <a:p>
            <a:r>
              <a:rPr lang="nl-NL" sz="3600" dirty="0" err="1" smtClean="0">
                <a:solidFill>
                  <a:srgbClr val="99CCFF"/>
                </a:solidFill>
              </a:rPr>
              <a:t>Erosion</a:t>
            </a:r>
            <a:r>
              <a:rPr lang="nl-NL" sz="3600" dirty="0" smtClean="0">
                <a:solidFill>
                  <a:srgbClr val="99CCFF"/>
                </a:solidFill>
              </a:rPr>
              <a:t>/</a:t>
            </a:r>
            <a:r>
              <a:rPr lang="nl-NL" sz="3600" dirty="0" err="1" smtClean="0">
                <a:solidFill>
                  <a:srgbClr val="99CCFF"/>
                </a:solidFill>
              </a:rPr>
              <a:t>sedimentation</a:t>
            </a:r>
            <a:r>
              <a:rPr lang="nl-NL" sz="3600" dirty="0" smtClean="0">
                <a:solidFill>
                  <a:srgbClr val="99CCFF"/>
                </a:solidFill>
              </a:rPr>
              <a:t> 1860-1831 (71 </a:t>
            </a:r>
            <a:r>
              <a:rPr lang="nl-NL" sz="3600" dirty="0" err="1" smtClean="0">
                <a:solidFill>
                  <a:srgbClr val="99CCFF"/>
                </a:solidFill>
              </a:rPr>
              <a:t>years</a:t>
            </a:r>
            <a:r>
              <a:rPr lang="nl-NL" sz="3600" dirty="0" smtClean="0">
                <a:solidFill>
                  <a:srgbClr val="99CCFF"/>
                </a:solidFill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 descr="EroSedRun2_yr195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300" y="0"/>
            <a:ext cx="8877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Erosion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sedimentation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1860-1955 (95 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years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 descr="EroSedRun2_yr196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300" y="0"/>
            <a:ext cx="8877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Erosion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sedimentation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1860-1960 (100 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years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b3200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9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 descr="EroSedRun2_yr1970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6763"/>
            <a:ext cx="9145588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4300" y="0"/>
            <a:ext cx="88773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Erosion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sedimentation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1860-1970 (110 </a:t>
            </a:r>
            <a:r>
              <a:rPr kumimoji="0" lang="nl-NL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years</a:t>
            </a:r>
            <a:r>
              <a:rPr kumimoji="0" lang="nl-NL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99CC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0025"/>
            <a:ext cx="7772400" cy="1143000"/>
          </a:xfrm>
        </p:spPr>
        <p:txBody>
          <a:bodyPr/>
          <a:lstStyle/>
          <a:p>
            <a:r>
              <a:rPr lang="nl-NL" dirty="0" err="1" smtClean="0">
                <a:solidFill>
                  <a:srgbClr val="99CCFF"/>
                </a:solidFill>
              </a:rPr>
              <a:t>Brier-skill</a:t>
            </a:r>
            <a:r>
              <a:rPr lang="nl-NL" dirty="0" smtClean="0">
                <a:solidFill>
                  <a:srgbClr val="99CCFF"/>
                </a:solidFill>
              </a:rPr>
              <a:t> score </a:t>
            </a:r>
            <a:br>
              <a:rPr lang="nl-NL" dirty="0" smtClean="0">
                <a:solidFill>
                  <a:srgbClr val="99CCFF"/>
                </a:solidFill>
              </a:rPr>
            </a:br>
            <a:r>
              <a:rPr lang="nl-NL" sz="2800" dirty="0" smtClean="0">
                <a:solidFill>
                  <a:srgbClr val="99CCFF"/>
                </a:solidFill>
              </a:rPr>
              <a:t>(</a:t>
            </a:r>
            <a:r>
              <a:rPr lang="nl-NL" sz="2800" dirty="0" err="1" smtClean="0">
                <a:solidFill>
                  <a:srgbClr val="99CCFF"/>
                </a:solidFill>
              </a:rPr>
              <a:t>Sutherland</a:t>
            </a:r>
            <a:r>
              <a:rPr lang="nl-NL" sz="2800" dirty="0" smtClean="0">
                <a:solidFill>
                  <a:srgbClr val="99CCFF"/>
                </a:solidFill>
              </a:rPr>
              <a:t> et al., 2004)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029" name="TextBox 4"/>
          <p:cNvSpPr txBox="1">
            <a:spLocks noChangeArrowheads="1"/>
          </p:cNvSpPr>
          <p:nvPr/>
        </p:nvSpPr>
        <p:spPr bwMode="auto">
          <a:xfrm>
            <a:off x="650875" y="3795713"/>
            <a:ext cx="66246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en-GB" sz="1600" dirty="0"/>
          </a:p>
          <a:p>
            <a:pPr algn="l"/>
            <a:r>
              <a:rPr lang="en-GB" sz="2000" dirty="0"/>
              <a:t>Where:				</a:t>
            </a:r>
            <a:endParaRPr lang="nl-NL" sz="2000" dirty="0"/>
          </a:p>
          <a:p>
            <a:pPr algn="l"/>
            <a:r>
              <a:rPr lang="en-GB" sz="2000" dirty="0"/>
              <a:t>Y=Bed level prediction at time T</a:t>
            </a:r>
          </a:p>
          <a:p>
            <a:pPr algn="l"/>
            <a:r>
              <a:rPr lang="en-GB" sz="2000" dirty="0"/>
              <a:t>X=Bed level observation at time T</a:t>
            </a:r>
          </a:p>
          <a:p>
            <a:pPr algn="l"/>
            <a:r>
              <a:rPr lang="en-GB" sz="2000" dirty="0"/>
              <a:t>B=Bed level at t=0</a:t>
            </a:r>
          </a:p>
          <a:p>
            <a:pPr algn="l"/>
            <a:r>
              <a:rPr lang="en-GB" sz="2000" dirty="0"/>
              <a:t>And the &lt;&gt; denote the arithmetic mean. </a:t>
            </a:r>
            <a:endParaRPr lang="nl-NL" sz="2000" dirty="0"/>
          </a:p>
          <a:p>
            <a:endParaRPr lang="nl-NL" dirty="0"/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nl-NL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20688" y="1909763"/>
          <a:ext cx="8347075" cy="1673225"/>
        </p:xfrm>
        <a:graphic>
          <a:graphicData uri="http://schemas.openxmlformats.org/presentationml/2006/ole">
            <p:oleObj spid="_x0000_s1208322" name="Equation" r:id="rId3" imgW="2234880" imgH="583920" progId="Equation.DSMT4">
              <p:embed/>
            </p:oleObj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5146675" y="3914775"/>
            <a:ext cx="43275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nl-NL" sz="2000"/>
              <a:t>Rating (van Rijn et al., 2003):</a:t>
            </a:r>
          </a:p>
          <a:p>
            <a:pPr algn="l"/>
            <a:r>
              <a:rPr lang="nl-NL" sz="2000"/>
              <a:t>&lt;0	: Bad</a:t>
            </a:r>
          </a:p>
          <a:p>
            <a:pPr algn="l"/>
            <a:r>
              <a:rPr lang="nl-NL" sz="2000"/>
              <a:t>0– 0.3	: Poor</a:t>
            </a:r>
          </a:p>
          <a:p>
            <a:pPr algn="l"/>
            <a:r>
              <a:rPr lang="nl-NL" sz="2000"/>
              <a:t>0.3- 0.6	: Reasonable/fair</a:t>
            </a:r>
          </a:p>
          <a:p>
            <a:pPr algn="l"/>
            <a:r>
              <a:rPr lang="nl-NL" sz="2000"/>
              <a:t>0.6- 0.8	: Good</a:t>
            </a:r>
          </a:p>
          <a:p>
            <a:pPr algn="l"/>
            <a:r>
              <a:rPr lang="nl-NL" sz="2000"/>
              <a:t>0.8- 1.0	: Perfect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65113"/>
            <a:ext cx="8037513" cy="542925"/>
          </a:xfrm>
        </p:spPr>
        <p:txBody>
          <a:bodyPr/>
          <a:lstStyle/>
          <a:p>
            <a:r>
              <a:rPr lang="nl-NL" sz="3600" dirty="0" smtClean="0">
                <a:solidFill>
                  <a:srgbClr val="99CCFF"/>
                </a:solidFill>
              </a:rPr>
              <a:t>BSS 1860 – 1970; </a:t>
            </a:r>
            <a:br>
              <a:rPr lang="nl-NL" sz="3600" dirty="0" smtClean="0">
                <a:solidFill>
                  <a:srgbClr val="99CCFF"/>
                </a:solidFill>
              </a:rPr>
            </a:br>
            <a:r>
              <a:rPr lang="nl-NL" sz="3600" dirty="0" err="1" smtClean="0">
                <a:solidFill>
                  <a:srgbClr val="99CCFF"/>
                </a:solidFill>
              </a:rPr>
              <a:t>entire</a:t>
            </a:r>
            <a:r>
              <a:rPr lang="nl-NL" sz="3600" dirty="0" smtClean="0">
                <a:solidFill>
                  <a:srgbClr val="99CCFF"/>
                </a:solidFill>
              </a:rPr>
              <a:t> Western Scheldt</a:t>
            </a:r>
          </a:p>
        </p:txBody>
      </p:sp>
      <p:pic>
        <p:nvPicPr>
          <p:cNvPr id="41987" name="Picture 3" descr="BSSandErrorSignal_eng.png"/>
          <p:cNvPicPr>
            <a:picLocks noChangeAspect="1"/>
          </p:cNvPicPr>
          <p:nvPr/>
        </p:nvPicPr>
        <p:blipFill>
          <a:blip r:embed="rId2" cstate="print"/>
          <a:srcRect b="52637"/>
          <a:stretch>
            <a:fillRect/>
          </a:stretch>
        </p:blipFill>
        <p:spPr bwMode="auto">
          <a:xfrm>
            <a:off x="536575" y="1243013"/>
            <a:ext cx="8040688" cy="492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-390525" y="331788"/>
            <a:ext cx="5000625" cy="542925"/>
          </a:xfrm>
        </p:spPr>
        <p:txBody>
          <a:bodyPr/>
          <a:lstStyle/>
          <a:p>
            <a:r>
              <a:rPr lang="nl-NL" sz="3600" dirty="0" err="1" smtClean="0">
                <a:solidFill>
                  <a:srgbClr val="99CCFF"/>
                </a:solidFill>
              </a:rPr>
              <a:t>Error</a:t>
            </a:r>
            <a:r>
              <a:rPr lang="nl-NL" sz="3600" dirty="0" smtClean="0">
                <a:solidFill>
                  <a:srgbClr val="99CCFF"/>
                </a:solidFill>
              </a:rPr>
              <a:t> and </a:t>
            </a:r>
            <a:r>
              <a:rPr lang="nl-NL" sz="3600" dirty="0" err="1" smtClean="0">
                <a:solidFill>
                  <a:srgbClr val="99CCFF"/>
                </a:solidFill>
              </a:rPr>
              <a:t>signal</a:t>
            </a:r>
            <a:r>
              <a:rPr lang="nl-NL" sz="3600" dirty="0" smtClean="0">
                <a:solidFill>
                  <a:srgbClr val="99CCFF"/>
                </a:solidFill>
              </a:rPr>
              <a:t> </a:t>
            </a:r>
            <a:br>
              <a:rPr lang="nl-NL" sz="3600" dirty="0" smtClean="0">
                <a:solidFill>
                  <a:srgbClr val="99CCFF"/>
                </a:solidFill>
              </a:rPr>
            </a:br>
            <a:r>
              <a:rPr lang="nl-NL" sz="3600" dirty="0" smtClean="0">
                <a:solidFill>
                  <a:srgbClr val="99CCFF"/>
                </a:solidFill>
              </a:rPr>
              <a:t>1860 – 1970</a:t>
            </a:r>
          </a:p>
        </p:txBody>
      </p:sp>
      <p:pic>
        <p:nvPicPr>
          <p:cNvPr id="3076" name="Picture 3" descr="BSSandErrorSignal_eng.png"/>
          <p:cNvPicPr>
            <a:picLocks noChangeAspect="1"/>
          </p:cNvPicPr>
          <p:nvPr/>
        </p:nvPicPr>
        <p:blipFill>
          <a:blip r:embed="rId3" cstate="print"/>
          <a:srcRect t="50365" b="5959"/>
          <a:stretch>
            <a:fillRect/>
          </a:stretch>
        </p:blipFill>
        <p:spPr bwMode="auto">
          <a:xfrm>
            <a:off x="495300" y="1400175"/>
            <a:ext cx="8181975" cy="4625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106863" y="161925"/>
          <a:ext cx="4808537" cy="963612"/>
        </p:xfrm>
        <a:graphic>
          <a:graphicData uri="http://schemas.openxmlformats.org/presentationml/2006/ole">
            <p:oleObj spid="_x0000_s1209346" name="Equation" r:id="rId4" imgW="2234880" imgH="583920" progId="Equation.DSMT4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38300" y="6364605"/>
          <a:ext cx="5486400" cy="243840"/>
        </p:xfrm>
        <a:graphic>
          <a:graphicData uri="http://schemas.openxmlformats.org/drawingml/2006/table">
            <a:tbl>
              <a:tblPr/>
              <a:tblGrid>
                <a:gridCol w="5486400"/>
              </a:tblGrid>
              <a:tr h="0">
                <a:tc>
                  <a:txBody>
                    <a:bodyPr/>
                    <a:lstStyle/>
                    <a:p>
                      <a:pPr marL="518795" marR="0" indent="-518795" fontAlgn="base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kern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Van </a:t>
                      </a:r>
                      <a:r>
                        <a:rPr lang="en-US" sz="1600" b="0" kern="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der</a:t>
                      </a:r>
                      <a:r>
                        <a:rPr lang="en-US" sz="1600" b="0" kern="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b="0" kern="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Wegen</a:t>
                      </a:r>
                      <a:r>
                        <a:rPr lang="en-US" sz="1600" b="0" kern="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and </a:t>
                      </a:r>
                      <a:r>
                        <a:rPr lang="en-US" sz="1600" b="0" kern="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Roelvink</a:t>
                      </a:r>
                      <a:r>
                        <a:rPr lang="en-US" sz="1600" b="0" kern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(2012), Geomorphology</a:t>
                      </a:r>
                      <a:endParaRPr lang="en-US" sz="1600" b="1" kern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8" name="view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153400" cy="611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5100" y="141288"/>
            <a:ext cx="8432800" cy="542925"/>
          </a:xfrm>
        </p:spPr>
        <p:txBody>
          <a:bodyPr/>
          <a:lstStyle/>
          <a:p>
            <a:r>
              <a:rPr lang="nl-NL" sz="3600" dirty="0" smtClean="0">
                <a:solidFill>
                  <a:srgbClr val="99CCFF"/>
                </a:solidFill>
              </a:rPr>
              <a:t>BSS: 3 hindcast </a:t>
            </a:r>
            <a:r>
              <a:rPr lang="nl-NL" sz="3600" dirty="0" err="1" smtClean="0">
                <a:solidFill>
                  <a:srgbClr val="99CCFF"/>
                </a:solidFill>
              </a:rPr>
              <a:t>periods</a:t>
            </a:r>
            <a:endParaRPr lang="nl-NL" sz="3600" dirty="0" smtClean="0">
              <a:solidFill>
                <a:srgbClr val="99CCFF"/>
              </a:solidFill>
            </a:endParaRPr>
          </a:p>
        </p:txBody>
      </p:sp>
      <p:pic>
        <p:nvPicPr>
          <p:cNvPr id="40963" name="Picture 3" descr="BSSandErrorSignal_TOT.png"/>
          <p:cNvPicPr>
            <a:picLocks noChangeAspect="1"/>
          </p:cNvPicPr>
          <p:nvPr/>
        </p:nvPicPr>
        <p:blipFill>
          <a:blip r:embed="rId2" cstate="print"/>
          <a:srcRect l="4932" t="3383" r="5704" b="53433"/>
          <a:stretch>
            <a:fillRect/>
          </a:stretch>
        </p:blipFill>
        <p:spPr bwMode="auto">
          <a:xfrm>
            <a:off x="531813" y="977900"/>
            <a:ext cx="8012112" cy="5010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" y="198438"/>
            <a:ext cx="8432800" cy="542925"/>
          </a:xfrm>
        </p:spPr>
        <p:txBody>
          <a:bodyPr/>
          <a:lstStyle/>
          <a:p>
            <a:r>
              <a:rPr lang="nl-NL" sz="3200" dirty="0" err="1" smtClean="0">
                <a:solidFill>
                  <a:srgbClr val="99CCFF"/>
                </a:solidFill>
              </a:rPr>
              <a:t>Error</a:t>
            </a:r>
            <a:r>
              <a:rPr lang="nl-NL" sz="3200" dirty="0" smtClean="0">
                <a:solidFill>
                  <a:srgbClr val="99CCFF"/>
                </a:solidFill>
              </a:rPr>
              <a:t> and </a:t>
            </a:r>
            <a:r>
              <a:rPr lang="nl-NL" sz="3200" dirty="0" err="1" smtClean="0">
                <a:solidFill>
                  <a:srgbClr val="99CCFF"/>
                </a:solidFill>
              </a:rPr>
              <a:t>signal</a:t>
            </a:r>
            <a:r>
              <a:rPr lang="nl-NL" sz="3200" dirty="0" smtClean="0">
                <a:solidFill>
                  <a:srgbClr val="99CCFF"/>
                </a:solidFill>
              </a:rPr>
              <a:t>; 3 hindcast </a:t>
            </a:r>
            <a:r>
              <a:rPr lang="nl-NL" sz="3200" dirty="0" err="1" smtClean="0">
                <a:solidFill>
                  <a:srgbClr val="99CCFF"/>
                </a:solidFill>
              </a:rPr>
              <a:t>periods</a:t>
            </a:r>
            <a:endParaRPr lang="nl-NL" sz="3200" dirty="0" smtClean="0">
              <a:solidFill>
                <a:srgbClr val="99CCFF"/>
              </a:solidFill>
            </a:endParaRPr>
          </a:p>
        </p:txBody>
      </p:sp>
      <p:pic>
        <p:nvPicPr>
          <p:cNvPr id="41987" name="Picture 4" descr="BSSandErrorSignal_TOT.png"/>
          <p:cNvPicPr>
            <a:picLocks noChangeAspect="1"/>
          </p:cNvPicPr>
          <p:nvPr/>
        </p:nvPicPr>
        <p:blipFill>
          <a:blip r:embed="rId2" cstate="print"/>
          <a:srcRect l="7764" t="51343" r="6476" b="5273"/>
          <a:stretch>
            <a:fillRect/>
          </a:stretch>
        </p:blipFill>
        <p:spPr bwMode="auto">
          <a:xfrm>
            <a:off x="777875" y="977900"/>
            <a:ext cx="7751763" cy="5075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" name="Group 7"/>
          <p:cNvGrpSpPr/>
          <p:nvPr/>
        </p:nvGrpSpPr>
        <p:grpSpPr>
          <a:xfrm>
            <a:off x="809625" y="0"/>
            <a:ext cx="2209800" cy="7077075"/>
            <a:chOff x="809625" y="0"/>
            <a:chExt cx="2209800" cy="7077075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2971800" y="0"/>
              <a:ext cx="28575" cy="7077075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09625" y="5514975"/>
              <a:ext cx="220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30 years spin-up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175" y="152400"/>
            <a:ext cx="7772400" cy="819150"/>
          </a:xfrm>
        </p:spPr>
        <p:txBody>
          <a:bodyPr/>
          <a:lstStyle/>
          <a:p>
            <a:r>
              <a:rPr lang="en-US" dirty="0" smtClean="0">
                <a:solidFill>
                  <a:srgbClr val="99CCFF"/>
                </a:solidFill>
              </a:rPr>
              <a:t>Energy dissipation levels</a:t>
            </a:r>
            <a:endParaRPr lang="en-US" dirty="0">
              <a:solidFill>
                <a:srgbClr val="99CC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morphologicalactivity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019175"/>
            <a:ext cx="5078505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energydissipationNCK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30202" y="2192548"/>
            <a:ext cx="6118548" cy="458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200025"/>
            <a:ext cx="7772400" cy="1143000"/>
          </a:xfrm>
        </p:spPr>
        <p:txBody>
          <a:bodyPr/>
          <a:lstStyle/>
          <a:p>
            <a:r>
              <a:rPr lang="nl-NL" sz="3600" dirty="0" err="1" smtClean="0"/>
              <a:t>How</a:t>
            </a:r>
            <a:r>
              <a:rPr lang="nl-NL" sz="3600" dirty="0" smtClean="0"/>
              <a:t> do </a:t>
            </a:r>
            <a:r>
              <a:rPr lang="nl-NL" sz="3600" dirty="0" err="1" smtClean="0"/>
              <a:t>process-based</a:t>
            </a:r>
            <a:r>
              <a:rPr lang="nl-NL" sz="3600" dirty="0" smtClean="0"/>
              <a:t> models </a:t>
            </a:r>
            <a:r>
              <a:rPr lang="nl-NL" sz="3600" dirty="0" err="1" smtClean="0"/>
              <a:t>perform</a:t>
            </a:r>
            <a:r>
              <a:rPr lang="nl-NL" sz="3600" dirty="0" smtClean="0"/>
              <a:t>?</a:t>
            </a:r>
          </a:p>
        </p:txBody>
      </p:sp>
      <p:pic>
        <p:nvPicPr>
          <p:cNvPr id="5" name="Picture 4" descr="timescales.tif"/>
          <p:cNvPicPr>
            <a:picLocks noChangeAspect="1"/>
          </p:cNvPicPr>
          <p:nvPr/>
        </p:nvPicPr>
        <p:blipFill>
          <a:blip r:embed="rId2" cstate="print"/>
          <a:srcRect l="17500" t="20833" r="38854" b="27361"/>
          <a:stretch>
            <a:fillRect/>
          </a:stretch>
        </p:blipFill>
        <p:spPr>
          <a:xfrm>
            <a:off x="1381125" y="1465237"/>
            <a:ext cx="4410075" cy="3925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rot="20863107">
            <a:off x="6444474" y="2058526"/>
            <a:ext cx="239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Measured reality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248275" y="2581275"/>
            <a:ext cx="1190625" cy="2667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20863107">
            <a:off x="6587349" y="1382252"/>
            <a:ext cx="239975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33CC"/>
                </a:solidFill>
              </a:rPr>
              <a:t>Modeled reality</a:t>
            </a:r>
            <a:endParaRPr lang="en-US" dirty="0">
              <a:solidFill>
                <a:srgbClr val="0033CC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5267325" y="1924050"/>
            <a:ext cx="1238250" cy="333375"/>
          </a:xfrm>
          <a:prstGeom prst="straightConnector1">
            <a:avLst/>
          </a:prstGeom>
          <a:ln w="1905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133350"/>
            <a:ext cx="7772400" cy="885825"/>
          </a:xfrm>
        </p:spPr>
        <p:txBody>
          <a:bodyPr/>
          <a:lstStyle/>
          <a:p>
            <a:r>
              <a:rPr lang="en-US" dirty="0" smtClean="0"/>
              <a:t>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1" y="1028700"/>
            <a:ext cx="8429624" cy="4114800"/>
          </a:xfrm>
        </p:spPr>
        <p:txBody>
          <a:bodyPr/>
          <a:lstStyle/>
          <a:p>
            <a:r>
              <a:rPr lang="en-US" dirty="0" smtClean="0"/>
              <a:t>Performance of process-based model is weak in the first decades, but increases significantly on the longer run</a:t>
            </a:r>
          </a:p>
          <a:p>
            <a:r>
              <a:rPr lang="en-US" dirty="0" smtClean="0"/>
              <a:t>Model and measurements show decreasing energy dissipation levels and rates</a:t>
            </a:r>
          </a:p>
          <a:p>
            <a:r>
              <a:rPr lang="en-US" dirty="0" smtClean="0"/>
              <a:t>Application of long-term developments (</a:t>
            </a:r>
            <a:r>
              <a:rPr lang="en-US" dirty="0" err="1" smtClean="0"/>
              <a:t>eg</a:t>
            </a:r>
            <a:r>
              <a:rPr lang="en-US" dirty="0" smtClean="0"/>
              <a:t>. Sea level rise) seems more valuable than decadal predictions</a:t>
            </a:r>
          </a:p>
          <a:p>
            <a:r>
              <a:rPr lang="en-US" dirty="0" smtClean="0"/>
              <a:t>How to decrease morphodynamic spin-up time?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884363" y="6286500"/>
            <a:ext cx="3192462" cy="43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nl-NL" sz="1800" dirty="0" smtClean="0"/>
              <a:t>Dam et al. (2014), </a:t>
            </a:r>
            <a:r>
              <a:rPr lang="nl-NL" sz="1800" dirty="0" err="1" smtClean="0"/>
              <a:t>submitted</a:t>
            </a:r>
            <a:endParaRPr lang="nl-NL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4"/>
          <p:cNvSpPr>
            <a:spLocks noChangeArrowheads="1"/>
          </p:cNvSpPr>
          <p:nvPr/>
        </p:nvSpPr>
        <p:spPr bwMode="auto">
          <a:xfrm>
            <a:off x="514350" y="312738"/>
            <a:ext cx="84693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nl-NL" sz="3200" dirty="0">
                <a:solidFill>
                  <a:srgbClr val="99CCFF"/>
                </a:solidFill>
              </a:rPr>
              <a:t>Energy </a:t>
            </a:r>
            <a:r>
              <a:rPr lang="nl-NL" sz="3200" dirty="0" err="1">
                <a:solidFill>
                  <a:srgbClr val="99CCFF"/>
                </a:solidFill>
              </a:rPr>
              <a:t>dissipation</a:t>
            </a:r>
            <a:r>
              <a:rPr lang="nl-NL" sz="3200" dirty="0">
                <a:solidFill>
                  <a:srgbClr val="99CCFF"/>
                </a:solidFill>
              </a:rPr>
              <a:t> (</a:t>
            </a:r>
            <a:r>
              <a:rPr lang="nl-NL" sz="3200" dirty="0" err="1">
                <a:solidFill>
                  <a:srgbClr val="99CCFF"/>
                </a:solidFill>
              </a:rPr>
              <a:t>Ediss</a:t>
            </a:r>
            <a:r>
              <a:rPr lang="nl-NL" sz="3200" dirty="0">
                <a:solidFill>
                  <a:srgbClr val="99CCFF"/>
                </a:solidFill>
              </a:rPr>
              <a:t>/m^2/s) </a:t>
            </a:r>
            <a:r>
              <a:rPr lang="nl-NL" sz="3200" dirty="0" err="1">
                <a:solidFill>
                  <a:srgbClr val="99CCFF"/>
                </a:solidFill>
              </a:rPr>
              <a:t>for</a:t>
            </a:r>
            <a:r>
              <a:rPr lang="nl-NL" sz="3200" dirty="0">
                <a:solidFill>
                  <a:srgbClr val="99CCFF"/>
                </a:solidFill>
              </a:rPr>
              <a:t> </a:t>
            </a:r>
            <a:r>
              <a:rPr lang="nl-NL" sz="3200" dirty="0" err="1">
                <a:solidFill>
                  <a:srgbClr val="99CCFF"/>
                </a:solidFill>
              </a:rPr>
              <a:t>fixed</a:t>
            </a:r>
            <a:r>
              <a:rPr lang="nl-NL" sz="3200" dirty="0">
                <a:solidFill>
                  <a:srgbClr val="99CCFF"/>
                </a:solidFill>
              </a:rPr>
              <a:t> </a:t>
            </a:r>
            <a:r>
              <a:rPr lang="nl-NL" sz="3200" dirty="0" err="1">
                <a:solidFill>
                  <a:srgbClr val="99CCFF"/>
                </a:solidFill>
              </a:rPr>
              <a:t>banks</a:t>
            </a:r>
            <a:endParaRPr lang="nl-NL" sz="3200" dirty="0">
              <a:solidFill>
                <a:srgbClr val="99CCFF"/>
              </a:solidFill>
            </a:endParaRPr>
          </a:p>
        </p:txBody>
      </p:sp>
      <p:pic>
        <p:nvPicPr>
          <p:cNvPr id="51203" name="Picture 18" descr="ebasin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025" y="968375"/>
            <a:ext cx="6721475" cy="504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884363" y="6286500"/>
            <a:ext cx="8831262" cy="431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nl-NL" sz="1800" dirty="0" smtClean="0"/>
              <a:t>Van der Wegen et al. (2008), JGR-ESP</a:t>
            </a:r>
            <a:endParaRPr lang="nl-NL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70" name="Straight Arrow Connector 4"/>
          <p:cNvCxnSpPr>
            <a:cxnSpLocks noChangeShapeType="1"/>
          </p:cNvCxnSpPr>
          <p:nvPr/>
        </p:nvCxnSpPr>
        <p:spPr bwMode="auto">
          <a:xfrm rot="5400000">
            <a:off x="1980406" y="4075907"/>
            <a:ext cx="2447925" cy="1588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 type="arrow" w="med" len="med"/>
            <a:tailEnd type="arrow" w="med" len="med"/>
          </a:ln>
        </p:spPr>
      </p:cxn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1908175" y="4221163"/>
            <a:ext cx="1008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500 km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5605463" y="0"/>
            <a:ext cx="35385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400" ker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California</a:t>
            </a:r>
            <a:endParaRPr lang="en-US" sz="4400" kern="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 l="15433"/>
          <a:stretch>
            <a:fillRect/>
          </a:stretch>
        </p:blipFill>
        <p:spPr bwMode="auto">
          <a:xfrm>
            <a:off x="3924300" y="-9525"/>
            <a:ext cx="5219700" cy="686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1187450" y="206057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San Francisco</a:t>
            </a:r>
          </a:p>
        </p:txBody>
      </p:sp>
      <p:sp>
        <p:nvSpPr>
          <p:cNvPr id="7175" name="TextBox 12"/>
          <p:cNvSpPr txBox="1">
            <a:spLocks noChangeArrowheads="1"/>
          </p:cNvSpPr>
          <p:nvPr/>
        </p:nvSpPr>
        <p:spPr bwMode="auto">
          <a:xfrm>
            <a:off x="1258888" y="5516563"/>
            <a:ext cx="2665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Los Angeles</a:t>
            </a:r>
          </a:p>
        </p:txBody>
      </p:sp>
      <p:cxnSp>
        <p:nvCxnSpPr>
          <p:cNvPr id="7176" name="Straight Arrow Connector 14"/>
          <p:cNvCxnSpPr>
            <a:cxnSpLocks noChangeShapeType="1"/>
          </p:cNvCxnSpPr>
          <p:nvPr/>
        </p:nvCxnSpPr>
        <p:spPr bwMode="auto">
          <a:xfrm flipV="1">
            <a:off x="2916238" y="5373688"/>
            <a:ext cx="3384550" cy="358775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7" name="Straight Arrow Connector 15"/>
          <p:cNvCxnSpPr>
            <a:cxnSpLocks noChangeShapeType="1"/>
          </p:cNvCxnSpPr>
          <p:nvPr/>
        </p:nvCxnSpPr>
        <p:spPr bwMode="auto">
          <a:xfrm>
            <a:off x="2843213" y="2205038"/>
            <a:ext cx="1873250" cy="6477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7178" name="TextBox 17"/>
          <p:cNvSpPr txBox="1">
            <a:spLocks noChangeArrowheads="1"/>
          </p:cNvSpPr>
          <p:nvPr/>
        </p:nvSpPr>
        <p:spPr bwMode="auto">
          <a:xfrm>
            <a:off x="1258888" y="1268413"/>
            <a:ext cx="2665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Sacramento</a:t>
            </a:r>
          </a:p>
        </p:txBody>
      </p:sp>
      <p:cxnSp>
        <p:nvCxnSpPr>
          <p:cNvPr id="7179" name="Straight Arrow Connector 18"/>
          <p:cNvCxnSpPr>
            <a:cxnSpLocks noChangeShapeType="1"/>
          </p:cNvCxnSpPr>
          <p:nvPr/>
        </p:nvCxnSpPr>
        <p:spPr bwMode="auto">
          <a:xfrm>
            <a:off x="2771775" y="1484313"/>
            <a:ext cx="2447925" cy="792162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7180" name="Text Box 10"/>
          <p:cNvSpPr txBox="1">
            <a:spLocks noChangeArrowheads="1"/>
          </p:cNvSpPr>
          <p:nvPr/>
        </p:nvSpPr>
        <p:spPr bwMode="auto">
          <a:xfrm>
            <a:off x="2195513" y="6553200"/>
            <a:ext cx="16525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Courtesy J. Cloern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8125" y="476250"/>
            <a:ext cx="2087563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California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298700" y="1573213"/>
            <a:ext cx="6845300" cy="5284787"/>
            <a:chOff x="1400" y="720"/>
            <a:chExt cx="4312" cy="3329"/>
          </a:xfrm>
        </p:grpSpPr>
        <p:pic>
          <p:nvPicPr>
            <p:cNvPr id="820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0" y="720"/>
              <a:ext cx="4312" cy="332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8210" name="Rectangle 3"/>
            <p:cNvSpPr>
              <a:spLocks noChangeArrowheads="1"/>
            </p:cNvSpPr>
            <p:nvPr/>
          </p:nvSpPr>
          <p:spPr bwMode="auto">
            <a:xfrm>
              <a:off x="4066" y="759"/>
              <a:ext cx="1294" cy="2272"/>
            </a:xfrm>
            <a:prstGeom prst="rect">
              <a:avLst/>
            </a:prstGeom>
            <a:noFill/>
            <a:ln w="76320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11" name="Text Box 4"/>
            <p:cNvSpPr txBox="1">
              <a:spLocks noChangeArrowheads="1"/>
            </p:cNvSpPr>
            <p:nvPr/>
          </p:nvSpPr>
          <p:spPr bwMode="auto">
            <a:xfrm>
              <a:off x="4498" y="1777"/>
              <a:ext cx="514" cy="2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81720" tIns="42480" rIns="81720" bIns="42480">
              <a:spAutoFit/>
            </a:bodyPr>
            <a:lstStyle/>
            <a:p>
              <a:pPr hangingPunct="0">
                <a:lnSpc>
                  <a:spcPct val="93000"/>
                </a:lnSpc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</a:pPr>
              <a:r>
                <a:rPr lang="en-US" sz="2200">
                  <a:solidFill>
                    <a:srgbClr val="3333CC"/>
                  </a:solidFill>
                </a:rPr>
                <a:t>Delta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0" y="0"/>
            <a:ext cx="5162550" cy="2455863"/>
            <a:chOff x="62" y="1056"/>
            <a:chExt cx="3252" cy="1547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62" y="1056"/>
              <a:ext cx="3252" cy="1547"/>
              <a:chOff x="62" y="1289"/>
              <a:chExt cx="3252" cy="1547"/>
            </a:xfrm>
          </p:grpSpPr>
          <p:pic>
            <p:nvPicPr>
              <p:cNvPr id="8207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2" y="1289"/>
                <a:ext cx="3253" cy="1548"/>
              </a:xfrm>
              <a:prstGeom prst="rect">
                <a:avLst/>
              </a:prstGeom>
              <a:noFill/>
              <a:ln w="4428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8208" name="Rectangle 7"/>
              <p:cNvSpPr>
                <a:spLocks noChangeArrowheads="1"/>
              </p:cNvSpPr>
              <p:nvPr/>
            </p:nvSpPr>
            <p:spPr bwMode="auto">
              <a:xfrm>
                <a:off x="1530" y="1898"/>
                <a:ext cx="522" cy="217"/>
              </a:xfrm>
              <a:prstGeom prst="rect">
                <a:avLst/>
              </a:prstGeom>
              <a:noFill/>
              <a:ln w="76320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204" name="Line 8"/>
            <p:cNvSpPr>
              <a:spLocks noChangeShapeType="1"/>
            </p:cNvSpPr>
            <p:nvPr/>
          </p:nvSpPr>
          <p:spPr bwMode="auto">
            <a:xfrm>
              <a:off x="1007" y="1666"/>
              <a:ext cx="480" cy="87"/>
            </a:xfrm>
            <a:prstGeom prst="line">
              <a:avLst/>
            </a:prstGeom>
            <a:noFill/>
            <a:ln w="57240">
              <a:solidFill>
                <a:srgbClr val="0000FF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5" name="Line 9"/>
            <p:cNvSpPr>
              <a:spLocks noChangeShapeType="1"/>
            </p:cNvSpPr>
            <p:nvPr/>
          </p:nvSpPr>
          <p:spPr bwMode="auto">
            <a:xfrm flipH="1">
              <a:off x="2094" y="1666"/>
              <a:ext cx="440" cy="87"/>
            </a:xfrm>
            <a:prstGeom prst="line">
              <a:avLst/>
            </a:prstGeom>
            <a:noFill/>
            <a:ln w="57240">
              <a:solidFill>
                <a:srgbClr val="0000FF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6" name="Line 10"/>
            <p:cNvSpPr>
              <a:spLocks noChangeShapeType="1"/>
            </p:cNvSpPr>
            <p:nvPr/>
          </p:nvSpPr>
          <p:spPr bwMode="auto">
            <a:xfrm flipV="1">
              <a:off x="1704" y="2100"/>
              <a:ext cx="1" cy="350"/>
            </a:xfrm>
            <a:prstGeom prst="line">
              <a:avLst/>
            </a:prstGeom>
            <a:noFill/>
            <a:ln w="57240">
              <a:solidFill>
                <a:srgbClr val="FF0000"/>
              </a:solidFill>
              <a:miter lim="800000"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6" name="Rectangle 12"/>
          <p:cNvSpPr>
            <a:spLocks noChangeArrowheads="1"/>
          </p:cNvSpPr>
          <p:nvPr/>
        </p:nvSpPr>
        <p:spPr bwMode="auto">
          <a:xfrm>
            <a:off x="8832850" y="6488113"/>
            <a:ext cx="306388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 rot="-2774507">
            <a:off x="4360069" y="4680744"/>
            <a:ext cx="22288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San Francisco Bay</a:t>
            </a:r>
          </a:p>
        </p:txBody>
      </p:sp>
      <p:sp>
        <p:nvSpPr>
          <p:cNvPr id="8198" name="Text Box 17"/>
          <p:cNvSpPr txBox="1">
            <a:spLocks noChangeArrowheads="1"/>
          </p:cNvSpPr>
          <p:nvPr/>
        </p:nvSpPr>
        <p:spPr bwMode="auto">
          <a:xfrm rot="684393">
            <a:off x="269875" y="938213"/>
            <a:ext cx="178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Sacramento R.</a:t>
            </a:r>
          </a:p>
        </p:txBody>
      </p:sp>
      <p:sp>
        <p:nvSpPr>
          <p:cNvPr id="8199" name="Text Box 18"/>
          <p:cNvSpPr txBox="1">
            <a:spLocks noChangeArrowheads="1"/>
          </p:cNvSpPr>
          <p:nvPr/>
        </p:nvSpPr>
        <p:spPr bwMode="auto">
          <a:xfrm rot="-659944">
            <a:off x="3438525" y="936625"/>
            <a:ext cx="1835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FF00"/>
                </a:solidFill>
              </a:rPr>
              <a:t>San Joaquin R.</a:t>
            </a:r>
          </a:p>
        </p:txBody>
      </p:sp>
      <p:sp>
        <p:nvSpPr>
          <p:cNvPr id="8200" name="Text Box 19"/>
          <p:cNvSpPr txBox="1">
            <a:spLocks noChangeArrowheads="1"/>
          </p:cNvSpPr>
          <p:nvPr/>
        </p:nvSpPr>
        <p:spPr bwMode="auto">
          <a:xfrm>
            <a:off x="1835150" y="0"/>
            <a:ext cx="170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Sierra Nevada</a:t>
            </a:r>
          </a:p>
        </p:txBody>
      </p:sp>
      <p:sp>
        <p:nvSpPr>
          <p:cNvPr id="8201" name="Text Box 20"/>
          <p:cNvSpPr txBox="1">
            <a:spLocks noChangeArrowheads="1"/>
          </p:cNvSpPr>
          <p:nvPr/>
        </p:nvSpPr>
        <p:spPr bwMode="auto">
          <a:xfrm>
            <a:off x="320675" y="5440363"/>
            <a:ext cx="168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Pacific Ocean</a:t>
            </a:r>
          </a:p>
        </p:txBody>
      </p:sp>
      <p:sp>
        <p:nvSpPr>
          <p:cNvPr id="8202" name="Text Box 21"/>
          <p:cNvSpPr txBox="1">
            <a:spLocks noChangeArrowheads="1"/>
          </p:cNvSpPr>
          <p:nvPr/>
        </p:nvSpPr>
        <p:spPr bwMode="auto">
          <a:xfrm>
            <a:off x="485775" y="6315075"/>
            <a:ext cx="1652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dirty="0"/>
              <a:t>Courtesy J. </a:t>
            </a:r>
            <a:r>
              <a:rPr lang="en-US" sz="1400" dirty="0" err="1"/>
              <a:t>Cloern</a:t>
            </a:r>
            <a:endParaRPr lang="en-US" sz="1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 l="15433"/>
          <a:stretch>
            <a:fillRect/>
          </a:stretch>
        </p:blipFill>
        <p:spPr bwMode="auto">
          <a:xfrm>
            <a:off x="0" y="-9525"/>
            <a:ext cx="5219700" cy="686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096492" y="2960914"/>
            <a:ext cx="7772400" cy="1143000"/>
          </a:xfrm>
        </p:spPr>
        <p:txBody>
          <a:bodyPr/>
          <a:lstStyle/>
          <a:p>
            <a:r>
              <a:rPr lang="en-US" sz="3600" dirty="0" smtClean="0"/>
              <a:t>Hydraulic mining</a:t>
            </a:r>
          </a:p>
        </p:txBody>
      </p:sp>
      <p:pic>
        <p:nvPicPr>
          <p:cNvPr id="20483" name="Picture 4" descr="chinese min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557" y="-1"/>
            <a:ext cx="4444443" cy="3152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28156" y="4023219"/>
            <a:ext cx="4915844" cy="2834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fb1980_125k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4463" y="187325"/>
            <a:ext cx="5037137" cy="6483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6739" name="Picture 3" descr="bathy lege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1752600"/>
            <a:ext cx="1533525" cy="4038600"/>
          </a:xfrm>
          <a:prstGeom prst="rect">
            <a:avLst/>
          </a:prstGeom>
          <a:noFill/>
        </p:spPr>
      </p:pic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0" y="990600"/>
            <a:ext cx="6248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</a:rPr>
              <a:t>San Francisco Estuary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800">
                <a:solidFill>
                  <a:schemeClr val="bg1"/>
                </a:solidFill>
              </a:rPr>
              <a:t>in the 1980s</a:t>
            </a:r>
            <a:endParaRPr lang="en-US">
              <a:solidFill>
                <a:schemeClr val="bg1"/>
              </a:solidFill>
            </a:endParaRPr>
          </a:p>
          <a:p>
            <a:pPr marL="342900" indent="-342900" eaLnBrk="1" hangingPunct="1">
              <a:spcBef>
                <a:spcPct val="20000"/>
              </a:spcBef>
            </a:pPr>
            <a:endParaRPr lang="en-US">
              <a:solidFill>
                <a:schemeClr val="bg1"/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Area: ~1200 km</a:t>
            </a:r>
            <a:r>
              <a:rPr lang="en-US" baseline="30000">
                <a:solidFill>
                  <a:schemeClr val="bg1"/>
                </a:solidFill>
              </a:rPr>
              <a:t>2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Average depth: 7 m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Median depth: 3 - 4 m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Deepest point: ~120 m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>
                <a:solidFill>
                  <a:schemeClr val="bg1"/>
                </a:solidFill>
              </a:rPr>
              <a:t>    (Golden Gate)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en-US">
              <a:solidFill>
                <a:schemeClr val="bg1"/>
              </a:solidFill>
            </a:endParaRPr>
          </a:p>
          <a:p>
            <a:pPr marL="342900" indent="-342900" eaLnBrk="1" hangingPunct="1">
              <a:spcBef>
                <a:spcPct val="20000"/>
              </a:spcBef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4343400" y="319088"/>
            <a:ext cx="1697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/>
              <a:t>San Pablo Bay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3886200" y="3595688"/>
            <a:ext cx="1377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/>
              <a:t>Central Bay</a:t>
            </a:r>
          </a:p>
        </p:txBody>
      </p:sp>
      <p:sp>
        <p:nvSpPr>
          <p:cNvPr id="116743" name="Text Box 7"/>
          <p:cNvSpPr txBox="1">
            <a:spLocks noChangeArrowheads="1"/>
          </p:cNvSpPr>
          <p:nvPr/>
        </p:nvSpPr>
        <p:spPr bwMode="auto">
          <a:xfrm>
            <a:off x="7162800" y="304800"/>
            <a:ext cx="1339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/>
              <a:t>Suisun Bay</a:t>
            </a:r>
          </a:p>
        </p:txBody>
      </p:sp>
      <p:sp>
        <p:nvSpPr>
          <p:cNvPr id="116744" name="Text Box 8"/>
          <p:cNvSpPr txBox="1">
            <a:spLocks noChangeArrowheads="1"/>
          </p:cNvSpPr>
          <p:nvPr/>
        </p:nvSpPr>
        <p:spPr bwMode="auto">
          <a:xfrm>
            <a:off x="4476750" y="5334000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/>
              <a:t>South Bay</a:t>
            </a:r>
          </a:p>
        </p:txBody>
      </p: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152400" y="5486400"/>
            <a:ext cx="160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Jaffe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543"/>
            <a:ext cx="9144000" cy="5855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>
                <a:solidFill>
                  <a:srgbClr val="FFFF00"/>
                </a:solidFill>
                <a:latin typeface="Microsoft Sans Serif" pitchFamily="112" charset="0"/>
              </a:rPr>
              <a:t>The Data</a:t>
            </a:r>
          </a:p>
        </p:txBody>
      </p:sp>
      <p:sp>
        <p:nvSpPr>
          <p:cNvPr id="147459" name="Text Box 3"/>
          <p:cNvSpPr txBox="1">
            <a:spLocks noChangeArrowheads="1"/>
          </p:cNvSpPr>
          <p:nvPr/>
        </p:nvSpPr>
        <p:spPr bwMode="auto">
          <a:xfrm>
            <a:off x="0" y="6491288"/>
            <a:ext cx="6475413" cy="3667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800">
                <a:solidFill>
                  <a:schemeClr val="bg1"/>
                </a:solidFill>
                <a:latin typeface="Times New Roman" pitchFamily="112" charset="0"/>
              </a:rPr>
              <a:t>Image obtained from NOAA photo library (www.photolib.noaa.gov)</a:t>
            </a:r>
          </a:p>
        </p:txBody>
      </p:sp>
      <p:pic>
        <p:nvPicPr>
          <p:cNvPr id="147460" name="Picture 4" descr="surveyboat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120775"/>
            <a:ext cx="8229600" cy="5313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2" cstate="print"/>
          <a:srcRect l="13580" t="31738" r="17305" b="23730"/>
          <a:stretch>
            <a:fillRect/>
          </a:stretch>
        </p:blipFill>
        <p:spPr bwMode="auto">
          <a:xfrm>
            <a:off x="0" y="0"/>
            <a:ext cx="3700463" cy="1906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5" descr="LocationM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2214563"/>
            <a:ext cx="7772400" cy="1143000"/>
          </a:xfrm>
          <a:noFill/>
        </p:spPr>
        <p:txBody>
          <a:bodyPr/>
          <a:lstStyle/>
          <a:p>
            <a:pPr eaLnBrk="1" hangingPunct="1"/>
            <a:r>
              <a:rPr lang="en-US" dirty="0" smtClean="0"/>
              <a:t>Three characteristic periods</a:t>
            </a:r>
          </a:p>
        </p:txBody>
      </p:sp>
      <p:sp>
        <p:nvSpPr>
          <p:cNvPr id="4102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0" y="3243263"/>
            <a:ext cx="9144000" cy="2767012"/>
          </a:xfrm>
          <a:noFill/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dirty="0" smtClean="0"/>
              <a:t>Excess sediment supply due to </a:t>
            </a:r>
            <a:r>
              <a:rPr lang="en-US" sz="2000" b="1" i="1" dirty="0" smtClean="0"/>
              <a:t>hydraulic mining</a:t>
            </a:r>
            <a:r>
              <a:rPr lang="en-US" sz="2000" dirty="0" smtClean="0"/>
              <a:t> about 150 years ago – </a:t>
            </a:r>
            <a:r>
              <a:rPr lang="en-US" sz="2000" i="1" dirty="0" smtClean="0"/>
              <a:t>measured deposition</a:t>
            </a:r>
            <a:r>
              <a:rPr lang="en-US" sz="2000" dirty="0" smtClean="0"/>
              <a:t>.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dirty="0" smtClean="0"/>
              <a:t>Dramatic decrease in sediment supply after stop in hydraulic mining and </a:t>
            </a:r>
            <a:r>
              <a:rPr lang="en-US" sz="2000" b="1" i="1" dirty="0" smtClean="0"/>
              <a:t>dam construction</a:t>
            </a:r>
            <a:r>
              <a:rPr lang="en-US" sz="2000" dirty="0" smtClean="0"/>
              <a:t> in the last century – </a:t>
            </a:r>
            <a:r>
              <a:rPr lang="en-US" sz="2000" i="1" dirty="0" smtClean="0"/>
              <a:t>measured erosion</a:t>
            </a:r>
            <a:r>
              <a:rPr lang="en-US" sz="2000" dirty="0" smtClean="0"/>
              <a:t>.</a:t>
            </a: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i="1" dirty="0" smtClean="0"/>
              <a:t>Climate change</a:t>
            </a:r>
            <a:r>
              <a:rPr lang="en-US" sz="2000" dirty="0" smtClean="0"/>
              <a:t> will further perturb the morphodynamics as sea level rises and the river discharge regimes are altered by warming and precipitation changes – further erosion?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ADB63B1E-33B7-4DD4-92D2-CB877B5FC1F1}" type="slidenum">
              <a:rPr lang="en-US" smtClean="0"/>
              <a:pPr/>
              <a:t>37</a:t>
            </a:fld>
            <a:r>
              <a:rPr lang="en-US" smtClean="0"/>
              <a:t>/20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Deposition in San Pablo Bay </a:t>
            </a:r>
            <a:br>
              <a:rPr lang="en-US" smtClean="0"/>
            </a:br>
            <a:r>
              <a:rPr lang="en-US" smtClean="0"/>
              <a:t>1856 to 1887</a:t>
            </a:r>
          </a:p>
        </p:txBody>
      </p:sp>
      <p:pic>
        <p:nvPicPr>
          <p:cNvPr id="5124" name="Picture 6" descr="SPB_1856-1887_change"/>
          <p:cNvPicPr>
            <a:picLocks noChangeAspect="1" noChangeArrowheads="1"/>
          </p:cNvPicPr>
          <p:nvPr/>
        </p:nvPicPr>
        <p:blipFill>
          <a:blip r:embed="rId3" cstate="print"/>
          <a:srcRect t="7027"/>
          <a:stretch>
            <a:fillRect/>
          </a:stretch>
        </p:blipFill>
        <p:spPr bwMode="auto">
          <a:xfrm>
            <a:off x="0" y="1233488"/>
            <a:ext cx="6335713" cy="5653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6427788" y="1770063"/>
            <a:ext cx="29876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i="0"/>
              <a:t>Average net  </a:t>
            </a:r>
            <a:r>
              <a:rPr lang="en-US" sz="3200" b="1"/>
              <a:t>deposition</a:t>
            </a:r>
            <a:r>
              <a:rPr lang="en-US" sz="3200"/>
              <a:t> </a:t>
            </a:r>
            <a:r>
              <a:rPr lang="en-US" sz="3200" i="0"/>
              <a:t>was </a:t>
            </a:r>
          </a:p>
          <a:p>
            <a:pPr>
              <a:spcBef>
                <a:spcPct val="50000"/>
              </a:spcBef>
            </a:pPr>
            <a:r>
              <a:rPr lang="en-US" sz="3200" i="0"/>
              <a:t>~ 8 million m3/yr</a:t>
            </a:r>
          </a:p>
          <a:p>
            <a:pPr>
              <a:spcBef>
                <a:spcPct val="50000"/>
              </a:spcBef>
            </a:pPr>
            <a:endParaRPr lang="en-US" i="0"/>
          </a:p>
          <a:p>
            <a:pPr>
              <a:spcBef>
                <a:spcPct val="50000"/>
              </a:spcBef>
            </a:pPr>
            <a:endParaRPr lang="en-US" i="0"/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360363" y="5008563"/>
            <a:ext cx="165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Jaffe et al. (2007)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C945067-3365-4A4C-AC50-07425C0E6952}" type="slidenum">
              <a:rPr lang="en-US" smtClean="0"/>
              <a:pPr/>
              <a:t>38</a:t>
            </a:fld>
            <a:r>
              <a:rPr lang="en-US" smtClean="0"/>
              <a:t>/20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Erosion in San Pablo Bay </a:t>
            </a:r>
            <a:br>
              <a:rPr lang="en-US" smtClean="0"/>
            </a:br>
            <a:r>
              <a:rPr lang="en-US" smtClean="0"/>
              <a:t>1951 to 1983</a:t>
            </a:r>
          </a:p>
        </p:txBody>
      </p: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6340475" y="1770063"/>
            <a:ext cx="29876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i="0" dirty="0"/>
              <a:t>Average net </a:t>
            </a:r>
          </a:p>
          <a:p>
            <a:r>
              <a:rPr lang="en-US" sz="3200" b="1" dirty="0"/>
              <a:t>erosion </a:t>
            </a:r>
            <a:r>
              <a:rPr lang="en-US" sz="3200" i="0" dirty="0"/>
              <a:t>was </a:t>
            </a:r>
          </a:p>
          <a:p>
            <a:pPr>
              <a:spcBef>
                <a:spcPct val="50000"/>
              </a:spcBef>
            </a:pPr>
            <a:r>
              <a:rPr lang="en-US" sz="3200" i="0" dirty="0"/>
              <a:t>~ </a:t>
            </a:r>
            <a:r>
              <a:rPr lang="en-US" sz="3200" i="0" dirty="0" smtClean="0"/>
              <a:t>0.8 </a:t>
            </a:r>
            <a:r>
              <a:rPr lang="en-US" sz="3200" i="0" dirty="0"/>
              <a:t>million m3/yr</a:t>
            </a:r>
          </a:p>
          <a:p>
            <a:pPr>
              <a:spcBef>
                <a:spcPct val="50000"/>
              </a:spcBef>
            </a:pPr>
            <a:endParaRPr lang="en-US" i="0" dirty="0"/>
          </a:p>
          <a:p>
            <a:pPr>
              <a:spcBef>
                <a:spcPct val="50000"/>
              </a:spcBef>
            </a:pPr>
            <a:endParaRPr lang="en-US" i="0" dirty="0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0" y="1349375"/>
            <a:ext cx="6212111" cy="5508625"/>
            <a:chOff x="0" y="1629094"/>
            <a:chExt cx="4989367" cy="4619365"/>
          </a:xfrm>
        </p:grpSpPr>
        <p:sp>
          <p:nvSpPr>
            <p:cNvPr id="6151" name="Text Box 8"/>
            <p:cNvSpPr txBox="1">
              <a:spLocks noChangeArrowheads="1"/>
            </p:cNvSpPr>
            <p:nvPr/>
          </p:nvSpPr>
          <p:spPr bwMode="auto">
            <a:xfrm>
              <a:off x="723900" y="4559300"/>
              <a:ext cx="1776160" cy="84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Jaffe et al. (2007)</a:t>
              </a:r>
            </a:p>
          </p:txBody>
        </p:sp>
        <p:pic>
          <p:nvPicPr>
            <p:cNvPr id="6152" name="Picture 6" descr="SPB_1856-1887_change"/>
            <p:cNvPicPr>
              <a:picLocks noChangeAspect="1" noChangeArrowheads="1"/>
            </p:cNvPicPr>
            <p:nvPr/>
          </p:nvPicPr>
          <p:blipFill>
            <a:blip r:embed="rId3" cstate="print"/>
            <a:srcRect t="6570" r="3168"/>
            <a:stretch>
              <a:fillRect/>
            </a:stretch>
          </p:blipFill>
          <p:spPr bwMode="auto">
            <a:xfrm>
              <a:off x="0" y="1629094"/>
              <a:ext cx="4989367" cy="46193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153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41264" t="23808" b="51852"/>
            <a:stretch>
              <a:fillRect/>
            </a:stretch>
          </p:blipFill>
          <p:spPr bwMode="auto">
            <a:xfrm>
              <a:off x="950760" y="1886459"/>
              <a:ext cx="3856804" cy="19475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15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47067" t="73721"/>
            <a:stretch>
              <a:fillRect/>
            </a:stretch>
          </p:blipFill>
          <p:spPr bwMode="auto">
            <a:xfrm>
              <a:off x="1546325" y="3933301"/>
              <a:ext cx="3435213" cy="20783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203200" y="4799013"/>
            <a:ext cx="165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Jaffe et al. (2007)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5838" y="2896642"/>
            <a:ext cx="8795282" cy="3020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75" y="2390775"/>
            <a:ext cx="7772400" cy="1143000"/>
          </a:xfrm>
        </p:spPr>
        <p:txBody>
          <a:bodyPr/>
          <a:lstStyle/>
          <a:p>
            <a:r>
              <a:rPr lang="en-US" dirty="0" smtClean="0"/>
              <a:t>But first…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Aim of the study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Times New Roman" pitchFamily="18" charset="0"/>
              <a:buAutoNum type="arabicParenR"/>
            </a:pPr>
            <a:r>
              <a:rPr lang="en-US" dirty="0" smtClean="0"/>
              <a:t>To hindcast bathymetric changes in San Pablo Bay with a process-based morphodynamic model. </a:t>
            </a:r>
          </a:p>
          <a:p>
            <a:pPr marL="514350" indent="-514350" eaLnBrk="1" hangingPunct="1">
              <a:buFont typeface="Times New Roman" pitchFamily="18" charset="0"/>
              <a:buAutoNum type="arabicParenR"/>
            </a:pPr>
            <a:r>
              <a:rPr lang="en-US" dirty="0" smtClean="0"/>
              <a:t>To assess uncertainty levels.</a:t>
            </a:r>
          </a:p>
          <a:p>
            <a:pPr marL="514350" indent="-514350" eaLnBrk="1" hangingPunct="1">
              <a:buFont typeface="Times New Roman" pitchFamily="18" charset="0"/>
              <a:buAutoNum type="arabicParenR"/>
            </a:pPr>
            <a:r>
              <a:rPr lang="en-US" dirty="0" smtClean="0"/>
              <a:t>To eventually predict future development under climate change scenarios.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Delft 3D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43000"/>
            <a:ext cx="8518525" cy="4321175"/>
          </a:xfrm>
        </p:spPr>
        <p:txBody>
          <a:bodyPr/>
          <a:lstStyle/>
          <a:p>
            <a:pPr eaLnBrk="1" hangingPunct="1"/>
            <a:r>
              <a:rPr lang="en-US" smtClean="0"/>
              <a:t>Process-based 3D numerical model</a:t>
            </a:r>
          </a:p>
          <a:p>
            <a:pPr eaLnBrk="1" hangingPunct="1"/>
            <a:r>
              <a:rPr lang="en-US" smtClean="0"/>
              <a:t>Shallow water equations</a:t>
            </a:r>
          </a:p>
          <a:p>
            <a:pPr eaLnBrk="1" hangingPunct="1"/>
            <a:r>
              <a:rPr lang="en-US" smtClean="0"/>
              <a:t>Multiple transport formulations</a:t>
            </a:r>
          </a:p>
          <a:p>
            <a:pPr eaLnBrk="1" hangingPunct="1"/>
            <a:r>
              <a:rPr lang="en-US" smtClean="0"/>
              <a:t>Multiple sediment fractions</a:t>
            </a:r>
          </a:p>
          <a:p>
            <a:pPr eaLnBrk="1" hangingPunct="1"/>
            <a:r>
              <a:rPr lang="en-US" smtClean="0"/>
              <a:t>Bed slope effects</a:t>
            </a:r>
          </a:p>
          <a:p>
            <a:pPr eaLnBrk="1" hangingPunct="1"/>
            <a:r>
              <a:rPr lang="en-US" smtClean="0"/>
              <a:t>Bed level update every time step</a:t>
            </a:r>
          </a:p>
          <a:p>
            <a:pPr eaLnBrk="1" hangingPunct="1"/>
            <a:r>
              <a:rPr lang="en-US" smtClean="0"/>
              <a:t>Waves, density currents</a:t>
            </a:r>
            <a:endParaRPr lang="en-US" sz="2800" smtClean="0"/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  <p:pic>
        <p:nvPicPr>
          <p:cNvPr id="9221" name="Picture 5" descr="morfupd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8225" y="2636838"/>
            <a:ext cx="2720975" cy="3024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print"/>
          <a:srcRect l="13580" t="31738" r="17305" b="23730"/>
          <a:stretch>
            <a:fillRect/>
          </a:stretch>
        </p:blipFill>
        <p:spPr bwMode="auto">
          <a:xfrm>
            <a:off x="0" y="2264456"/>
            <a:ext cx="3700462" cy="1906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-1374775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Boundary conditions</a:t>
            </a:r>
          </a:p>
        </p:txBody>
      </p:sp>
      <p:pic>
        <p:nvPicPr>
          <p:cNvPr id="10246" name="Picture 5" descr="grid"/>
          <p:cNvPicPr>
            <a:picLocks noChangeAspect="1" noChangeArrowheads="1"/>
          </p:cNvPicPr>
          <p:nvPr/>
        </p:nvPicPr>
        <p:blipFill>
          <a:blip r:embed="rId4" cstate="print"/>
          <a:srcRect l="13336" t="-2890" r="15007"/>
          <a:stretch>
            <a:fillRect/>
          </a:stretch>
        </p:blipFill>
        <p:spPr bwMode="auto">
          <a:xfrm>
            <a:off x="4470856" y="1291771"/>
            <a:ext cx="4568369" cy="4918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47" name="Oval 6"/>
          <p:cNvSpPr>
            <a:spLocks noChangeArrowheads="1"/>
          </p:cNvSpPr>
          <p:nvPr/>
        </p:nvSpPr>
        <p:spPr bwMode="auto">
          <a:xfrm>
            <a:off x="6168572" y="3598182"/>
            <a:ext cx="1433514" cy="785132"/>
          </a:xfrm>
          <a:prstGeom prst="ellipse">
            <a:avLst/>
          </a:prstGeom>
          <a:noFill/>
          <a:ln w="31750">
            <a:solidFill>
              <a:srgbClr val="EE000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auto">
          <a:xfrm flipH="1" flipV="1">
            <a:off x="3309255" y="3773712"/>
            <a:ext cx="2830287" cy="174173"/>
          </a:xfrm>
          <a:prstGeom prst="line">
            <a:avLst/>
          </a:prstGeom>
          <a:noFill/>
          <a:ln w="63500">
            <a:solidFill>
              <a:srgbClr val="EE0001"/>
            </a:solidFill>
            <a:round/>
            <a:headEnd/>
            <a:tailEnd type="stealth" w="lg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086" y="609599"/>
            <a:ext cx="3799114" cy="4615543"/>
          </a:xfrm>
        </p:spPr>
        <p:txBody>
          <a:bodyPr/>
          <a:lstStyle/>
          <a:p>
            <a:r>
              <a:rPr lang="en-US" dirty="0" smtClean="0"/>
              <a:t>Schematization by applying  only M2, M4, K1 and O1 at the boundaries</a:t>
            </a:r>
            <a:endParaRPr lang="en-US" dirty="0"/>
          </a:p>
        </p:txBody>
      </p:sp>
      <p:pic>
        <p:nvPicPr>
          <p:cNvPr id="419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8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15" y="0"/>
            <a:ext cx="7068457" cy="5482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Group 10"/>
          <p:cNvGrpSpPr/>
          <p:nvPr/>
        </p:nvGrpSpPr>
        <p:grpSpPr>
          <a:xfrm>
            <a:off x="1567543" y="2975428"/>
            <a:ext cx="5994400" cy="1226457"/>
            <a:chOff x="1640114" y="3367314"/>
            <a:chExt cx="5994400" cy="122645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3294743" y="3367314"/>
              <a:ext cx="566057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640114" y="4593771"/>
              <a:ext cx="1647372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984171" y="4571999"/>
              <a:ext cx="3650343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0" y="5573852"/>
            <a:ext cx="914400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>
              <a:lnSpc>
                <a:spcPct val="80000"/>
              </a:lnSpc>
              <a:buNone/>
            </a:pPr>
            <a:r>
              <a:rPr lang="en-US" dirty="0" smtClean="0"/>
              <a:t>Sediment supply via Qs = </a:t>
            </a:r>
            <a:r>
              <a:rPr lang="el-GR" dirty="0" smtClean="0">
                <a:cs typeface="Times New Roman" pitchFamily="18" charset="0"/>
              </a:rPr>
              <a:t>α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n-US" dirty="0" err="1" smtClean="0">
                <a:cs typeface="Times New Roman" pitchFamily="18" charset="0"/>
              </a:rPr>
              <a:t>Qr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el-GR" baseline="30000" dirty="0" smtClean="0">
                <a:cs typeface="Times New Roman" pitchFamily="18" charset="0"/>
              </a:rPr>
              <a:t>β</a:t>
            </a:r>
            <a:r>
              <a:rPr lang="en-US" baseline="30000" dirty="0" smtClean="0">
                <a:cs typeface="Times New Roman" pitchFamily="18" charset="0"/>
              </a:rPr>
              <a:t> </a:t>
            </a:r>
            <a:r>
              <a:rPr lang="en-US" dirty="0" smtClean="0">
                <a:cs typeface="Times New Roman" pitchFamily="18" charset="0"/>
              </a:rPr>
              <a:t>	(historic proxy by Ganju et al (2008))</a:t>
            </a:r>
            <a:endParaRPr lang="el-GR" baseline="30000" dirty="0" smtClean="0"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Model schematization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30350"/>
            <a:ext cx="5545137" cy="4806950"/>
          </a:xfrm>
        </p:spPr>
        <p:txBody>
          <a:bodyPr/>
          <a:lstStyle/>
          <a:p>
            <a:pPr eaLnBrk="1" hangingPunct="1"/>
            <a:r>
              <a:rPr lang="en-US" smtClean="0"/>
              <a:t>Wind diurnal with 7 m/s around noon</a:t>
            </a:r>
          </a:p>
          <a:p>
            <a:pPr lvl="1" eaLnBrk="1" hangingPunct="1"/>
            <a:r>
              <a:rPr lang="en-US" smtClean="0"/>
              <a:t>6 months from the west</a:t>
            </a:r>
          </a:p>
          <a:p>
            <a:pPr lvl="1" eaLnBrk="1" hangingPunct="1"/>
            <a:r>
              <a:rPr lang="en-US" smtClean="0"/>
              <a:t>5 months from south east</a:t>
            </a:r>
          </a:p>
          <a:p>
            <a:pPr eaLnBrk="1" hangingPunct="1"/>
            <a:r>
              <a:rPr lang="en-US" smtClean="0"/>
              <a:t>Sediment transport formulae</a:t>
            </a:r>
          </a:p>
          <a:p>
            <a:pPr lvl="1" eaLnBrk="1" hangingPunct="1"/>
            <a:r>
              <a:rPr lang="en-US" smtClean="0"/>
              <a:t>Van Rijn for sand, 3 fractions </a:t>
            </a:r>
          </a:p>
          <a:p>
            <a:pPr lvl="1" eaLnBrk="1" hangingPunct="1"/>
            <a:r>
              <a:rPr lang="en-US" smtClean="0"/>
              <a:t>Krone/Partheniades for mud, 5 fractions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  <p:pic>
        <p:nvPicPr>
          <p:cNvPr id="11269" name="Picture 4" descr="baymodel"/>
          <p:cNvPicPr>
            <a:picLocks noChangeAspect="1" noChangeArrowheads="1"/>
          </p:cNvPicPr>
          <p:nvPr/>
        </p:nvPicPr>
        <p:blipFill>
          <a:blip r:embed="rId3" cstate="print"/>
          <a:srcRect l="3091" t="18060" r="18568" b="24213"/>
          <a:stretch>
            <a:fillRect/>
          </a:stretch>
        </p:blipFill>
        <p:spPr bwMode="auto">
          <a:xfrm>
            <a:off x="4805363" y="1380381"/>
            <a:ext cx="3995737" cy="2208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Unknown parameters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25" y="1050925"/>
            <a:ext cx="5545138" cy="48069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Sand fractions 		  9</a:t>
            </a:r>
          </a:p>
          <a:p>
            <a:pPr eaLnBrk="1" hangingPunct="1">
              <a:buFontTx/>
              <a:buNone/>
            </a:pPr>
            <a:r>
              <a:rPr lang="en-US" dirty="0" smtClean="0"/>
              <a:t>Mud fractions		20</a:t>
            </a:r>
          </a:p>
          <a:p>
            <a:pPr eaLnBrk="1" hangingPunct="1">
              <a:buFontTx/>
              <a:buNone/>
            </a:pPr>
            <a:r>
              <a:rPr lang="en-US" dirty="0" smtClean="0"/>
              <a:t>Wind            	           4</a:t>
            </a:r>
          </a:p>
          <a:p>
            <a:pPr eaLnBrk="1" hangingPunct="1">
              <a:buFontTx/>
              <a:buNone/>
            </a:pPr>
            <a:r>
              <a:rPr lang="en-US" dirty="0" smtClean="0"/>
              <a:t>Flow                           	10 </a:t>
            </a:r>
          </a:p>
          <a:p>
            <a:pPr eaLnBrk="1" hangingPunct="1">
              <a:buFontTx/>
              <a:buNone/>
            </a:pPr>
            <a:r>
              <a:rPr lang="en-US" dirty="0" smtClean="0"/>
              <a:t>Wave                          	10</a:t>
            </a:r>
          </a:p>
          <a:p>
            <a:pPr eaLnBrk="1" hangingPunct="1">
              <a:buFontTx/>
              <a:buNone/>
            </a:pPr>
            <a:r>
              <a:rPr lang="en-US" sz="4800" dirty="0" smtClean="0"/>
              <a:t>Total               53 !!</a:t>
            </a:r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1495425" y="4992688"/>
            <a:ext cx="69802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Some physically unknown (not measured)</a:t>
            </a:r>
          </a:p>
          <a:p>
            <a:r>
              <a:rPr lang="en-US"/>
              <a:t>Some introduced by schematization (time-saving)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-252536" y="1412776"/>
            <a:ext cx="9649072" cy="46805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223918"/>
            <a:ext cx="6515099" cy="445442"/>
          </a:xfrm>
        </p:spPr>
        <p:txBody>
          <a:bodyPr/>
          <a:lstStyle/>
          <a:p>
            <a:r>
              <a:rPr lang="en-US" sz="2000" dirty="0" smtClean="0"/>
              <a:t>Van </a:t>
            </a:r>
            <a:r>
              <a:rPr lang="en-US" sz="2000" dirty="0" err="1" smtClean="0"/>
              <a:t>der</a:t>
            </a:r>
            <a:r>
              <a:rPr lang="en-US" sz="2000" dirty="0" smtClean="0"/>
              <a:t> </a:t>
            </a:r>
            <a:r>
              <a:rPr lang="en-US" sz="2000" dirty="0" err="1" smtClean="0"/>
              <a:t>Wegen</a:t>
            </a:r>
            <a:r>
              <a:rPr lang="en-US" sz="2000" dirty="0" smtClean="0"/>
              <a:t> et al. (2011), OD and JGR</a:t>
            </a:r>
            <a:endParaRPr lang="en-US" sz="2000" dirty="0"/>
          </a:p>
        </p:txBody>
      </p:sp>
      <p:pic>
        <p:nvPicPr>
          <p:cNvPr id="4" name="Content Placeholder 3" descr="fig4.tif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222166" y="1484784"/>
            <a:ext cx="8318386" cy="4592383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0" y="188640"/>
            <a:ext cx="9144000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Can a process-based model (like Delft3D) reproduce decadal morphodynamics?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0" y="2132856"/>
            <a:ext cx="17636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Measured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Modeled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-180528" y="980728"/>
            <a:ext cx="9865096" cy="50405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619672" y="980728"/>
            <a:ext cx="7524328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1856-1887                     1951-1983                     1983-2013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9864"/>
            <a:ext cx="7201866" cy="988404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 descr="cumersedsens2113 with slr.tif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6535875" y="4451675"/>
            <a:ext cx="3174072" cy="2379892"/>
          </a:xfrm>
        </p:spPr>
      </p:pic>
      <p:pic>
        <p:nvPicPr>
          <p:cNvPr id="5" name="Picture 4" descr="cumersedsens2079 with slr.tif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193178" y="4465865"/>
            <a:ext cx="2652115" cy="2380381"/>
          </a:xfrm>
          <a:prstGeom prst="rect">
            <a:avLst/>
          </a:prstGeom>
        </p:spPr>
      </p:pic>
      <p:pic>
        <p:nvPicPr>
          <p:cNvPr id="6" name="Picture 5" descr="cumersedsens2046 with slr.ti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848171" y="4472173"/>
            <a:ext cx="2669458" cy="2380381"/>
          </a:xfrm>
          <a:prstGeom prst="rect">
            <a:avLst/>
          </a:prstGeom>
        </p:spPr>
      </p:pic>
      <p:pic>
        <p:nvPicPr>
          <p:cNvPr id="8" name="Picture 7" descr="cumersedsens2113.tif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44043" y="833936"/>
            <a:ext cx="3174723" cy="2380382"/>
          </a:xfrm>
          <a:prstGeom prst="rect">
            <a:avLst/>
          </a:prstGeom>
        </p:spPr>
      </p:pic>
      <p:pic>
        <p:nvPicPr>
          <p:cNvPr id="9" name="Picture 8" descr="cumersedsens2079.tif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4199037" y="827183"/>
            <a:ext cx="2681284" cy="2380382"/>
          </a:xfrm>
          <a:prstGeom prst="rect">
            <a:avLst/>
          </a:prstGeom>
        </p:spPr>
      </p:pic>
      <p:pic>
        <p:nvPicPr>
          <p:cNvPr id="10" name="Picture 9" descr="cumersedsens2046.tif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27904" y="833491"/>
            <a:ext cx="2698626" cy="238038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auto">
          <a:xfrm>
            <a:off x="-718457" y="-209007"/>
            <a:ext cx="10345783" cy="130628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837509" y="3161211"/>
            <a:ext cx="10345783" cy="143256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468313" y="-13280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0" y="313504"/>
            <a:ext cx="9144000" cy="48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2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lang="en-US" sz="22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2013-2046             2046-2067            2067-2100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87532" y="3992878"/>
            <a:ext cx="9144000" cy="48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2013-2046            2046-2067             2067-2100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-753296" y="3270068"/>
            <a:ext cx="9144000" cy="48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 sea level rise</a:t>
            </a:r>
            <a:r>
              <a:rPr kumimoji="0" lang="en-US" sz="25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-378823" y="78373"/>
            <a:ext cx="9144000" cy="48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Constant</a:t>
            </a:r>
            <a:r>
              <a:rPr kumimoji="0" lang="en-US" sz="25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mean sea level</a:t>
            </a:r>
            <a:endParaRPr kumimoji="0" lang="en-US" sz="25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1397727" y="3557443"/>
            <a:ext cx="8142512" cy="48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</a:t>
            </a:r>
            <a:r>
              <a:rPr kumimoji="0" lang="en-US" sz="2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+ 0.2 m                 + 0.5 m                   + 1 m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-252536" y="1412776"/>
            <a:ext cx="9649072" cy="46805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724" y="6223918"/>
            <a:ext cx="5076825" cy="445442"/>
          </a:xfrm>
        </p:spPr>
        <p:txBody>
          <a:bodyPr/>
          <a:lstStyle/>
          <a:p>
            <a:r>
              <a:rPr lang="en-US" sz="1800" dirty="0" smtClean="0"/>
              <a:t>Van </a:t>
            </a:r>
            <a:r>
              <a:rPr lang="en-US" sz="1800" dirty="0" err="1" smtClean="0"/>
              <a:t>der</a:t>
            </a:r>
            <a:r>
              <a:rPr lang="en-US" sz="1800" dirty="0" smtClean="0"/>
              <a:t> </a:t>
            </a:r>
            <a:r>
              <a:rPr lang="en-US" sz="1800" dirty="0" err="1" smtClean="0"/>
              <a:t>Wegen</a:t>
            </a:r>
            <a:r>
              <a:rPr lang="en-US" sz="1800" dirty="0" smtClean="0"/>
              <a:t> et al. (2013)</a:t>
            </a:r>
            <a:endParaRPr lang="en-US" sz="1800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9144000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Seasonal fluctuations (modeled)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0" y="1916832"/>
            <a:ext cx="176368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US" sz="2000" kern="0" dirty="0" smtClean="0">
                <a:solidFill>
                  <a:schemeClr val="tx2"/>
                </a:solidFill>
              </a:rPr>
              <a:t>1856-1887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000" kern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lvl="0" algn="ctr" eaLnBrk="0" hangingPunct="0"/>
            <a:r>
              <a:rPr lang="en-US" sz="2000" kern="0" dirty="0" smtClean="0">
                <a:solidFill>
                  <a:schemeClr val="tx2"/>
                </a:solidFill>
              </a:rPr>
              <a:t>1951-1983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-180528" y="620688"/>
            <a:ext cx="10045624" cy="86409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907704" y="620688"/>
            <a:ext cx="6228184" cy="63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high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river flow            low river flow                 total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Content Placeholder 3" descr="fig5.tif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20345" y="1124744"/>
            <a:ext cx="766016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r>
              <a:rPr lang="nl-NL" dirty="0" smtClean="0"/>
              <a:t>....the </a:t>
            </a:r>
            <a:r>
              <a:rPr lang="nl-NL" dirty="0" err="1" smtClean="0"/>
              <a:t>weather</a:t>
            </a:r>
            <a:r>
              <a:rPr lang="nl-NL" dirty="0" smtClean="0"/>
              <a:t> </a:t>
            </a:r>
            <a:r>
              <a:rPr lang="nl-NL" dirty="0" err="1" smtClean="0"/>
              <a:t>forecast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the </a:t>
            </a:r>
            <a:r>
              <a:rPr lang="nl-NL" dirty="0" err="1" smtClean="0"/>
              <a:t>next</a:t>
            </a:r>
            <a:r>
              <a:rPr lang="nl-NL" dirty="0" smtClean="0"/>
              <a:t> </a:t>
            </a:r>
            <a:r>
              <a:rPr lang="nl-NL" dirty="0" err="1" smtClean="0"/>
              <a:t>days</a:t>
            </a:r>
            <a:r>
              <a:rPr lang="nl-NL" dirty="0" smtClean="0"/>
              <a:t>.</a:t>
            </a: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3414713" y="6324600"/>
            <a:ext cx="4381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600" dirty="0"/>
              <a:t>(</a:t>
            </a:r>
            <a:r>
              <a:rPr lang="nl-NL" sz="1600" dirty="0" err="1"/>
              <a:t>www.buienradar.nl</a:t>
            </a:r>
            <a:r>
              <a:rPr lang="nl-NL" sz="1600" dirty="0"/>
              <a:t>)</a:t>
            </a:r>
          </a:p>
        </p:txBody>
      </p:sp>
      <p:pic>
        <p:nvPicPr>
          <p:cNvPr id="1233922" name="Picture 2" descr="Temp. op 2m in °C - Midden Nederl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9436"/>
            <a:ext cx="9144000" cy="3992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-180528" y="-243408"/>
            <a:ext cx="9649072" cy="561662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volumes_comp.tiff"/>
          <p:cNvPicPr/>
          <p:nvPr/>
        </p:nvPicPr>
        <p:blipFill>
          <a:blip r:embed="rId2" cstate="print"/>
          <a:srcRect l="52127" t="25617" b="21608"/>
          <a:stretch>
            <a:fillRect/>
          </a:stretch>
        </p:blipFill>
        <p:spPr>
          <a:xfrm>
            <a:off x="3779912" y="260648"/>
            <a:ext cx="5904656" cy="496333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45224"/>
            <a:ext cx="9515400" cy="1833067"/>
          </a:xfrm>
        </p:spPr>
        <p:txBody>
          <a:bodyPr/>
          <a:lstStyle/>
          <a:p>
            <a:pPr>
              <a:buNone/>
            </a:pPr>
            <a:r>
              <a:rPr lang="en-GB" dirty="0" smtClean="0"/>
              <a:t>             1856-1887        1951-1983         1983-2013</a:t>
            </a:r>
          </a:p>
          <a:p>
            <a:pPr>
              <a:buNone/>
            </a:pPr>
            <a:r>
              <a:rPr lang="en-GB" dirty="0" smtClean="0"/>
              <a:t>                                            </a:t>
            </a:r>
            <a:endParaRPr lang="en-GB" sz="2400" dirty="0"/>
          </a:p>
        </p:txBody>
      </p:sp>
      <p:pic>
        <p:nvPicPr>
          <p:cNvPr id="4" name="Picture 3" descr="volumes_comp.tiff"/>
          <p:cNvPicPr/>
          <p:nvPr/>
        </p:nvPicPr>
        <p:blipFill>
          <a:blip r:embed="rId2" cstate="print"/>
          <a:srcRect t="25617" r="68802" b="21608"/>
          <a:stretch>
            <a:fillRect/>
          </a:stretch>
        </p:blipFill>
        <p:spPr>
          <a:xfrm>
            <a:off x="0" y="260648"/>
            <a:ext cx="3923928" cy="49865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-28128" y="-19000"/>
            <a:ext cx="9649072" cy="85571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9512" y="188640"/>
            <a:ext cx="9515400" cy="164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nett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volume</a:t>
            </a:r>
            <a:r>
              <a:rPr kumimoji="0" lang="en-GB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change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 year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32903" y="904875"/>
            <a:ext cx="6624736" cy="439102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i="0" u="none" strike="noStrike" normalizeH="0" baseline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Content Placeholder 7" descr="fig4_bss_comp_all.tif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5694" r="60764" b="27083"/>
          <a:stretch>
            <a:fillRect/>
          </a:stretch>
        </p:blipFill>
        <p:spPr>
          <a:xfrm>
            <a:off x="257174" y="1038225"/>
            <a:ext cx="3756585" cy="339090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009650" y="4725144"/>
            <a:ext cx="8962949" cy="140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1856-1887              1951-1983          </a:t>
            </a:r>
            <a:r>
              <a:rPr lang="en-GB" sz="2800" kern="0" dirty="0" smtClean="0">
                <a:latin typeface="+mn-lt"/>
                <a:cs typeface="+mn-cs"/>
              </a:rPr>
              <a:t>                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-132903" y="114350"/>
            <a:ext cx="6624736" cy="93610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512" y="188640"/>
            <a:ext cx="9515400" cy="164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BSS</a:t>
            </a:r>
          </a:p>
        </p:txBody>
      </p:sp>
      <p:pic>
        <p:nvPicPr>
          <p:cNvPr id="9" name="Content Placeholder 7" descr="fig4_bss_comp_all.tiff"/>
          <p:cNvPicPr>
            <a:picLocks noChangeAspect="1"/>
          </p:cNvPicPr>
          <p:nvPr/>
        </p:nvPicPr>
        <p:blipFill>
          <a:blip r:embed="rId2" cstate="print"/>
          <a:srcRect l="67014" t="25994" r="6424" b="26620"/>
          <a:stretch>
            <a:fillRect/>
          </a:stretch>
        </p:blipFill>
        <p:spPr bwMode="auto">
          <a:xfrm>
            <a:off x="3952875" y="1076325"/>
            <a:ext cx="2543175" cy="340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85800" y="536575"/>
            <a:ext cx="77724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err="1" smtClean="0"/>
              <a:t>Subquestion</a:t>
            </a:r>
            <a:r>
              <a:rPr lang="nl-NL" dirty="0" smtClean="0"/>
              <a:t>: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899592" y="2219325"/>
            <a:ext cx="8015808" cy="2124075"/>
          </a:xfrm>
        </p:spPr>
        <p:txBody>
          <a:bodyPr/>
          <a:lstStyle/>
          <a:p>
            <a:pPr>
              <a:buNone/>
            </a:pPr>
            <a:r>
              <a:rPr lang="en-US" sz="3600" dirty="0" smtClean="0"/>
              <a:t>How much percent of the modeled erosion/deposition volume skill?</a:t>
            </a:r>
          </a:p>
          <a:p>
            <a:pPr>
              <a:buNone/>
            </a:pPr>
            <a:r>
              <a:rPr lang="en-US" sz="3600" dirty="0" smtClean="0"/>
              <a:t>What is the confidence level given input parameter uncertainty?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352674" y="4171950"/>
            <a:ext cx="4305301" cy="19335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CCFF"/>
                </a:solidFill>
              </a:rPr>
              <a:t>Skill score (BSS) and Confidence index (CI)</a:t>
            </a:r>
            <a:endParaRPr lang="en-US" dirty="0">
              <a:solidFill>
                <a:srgbClr val="99CCFF"/>
              </a:solidFill>
            </a:endParaRPr>
          </a:p>
        </p:txBody>
      </p:sp>
      <p:sp>
        <p:nvSpPr>
          <p:cNvPr id="551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1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1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51941" name="Object 5"/>
          <p:cNvGraphicFramePr>
            <a:graphicFrameLocks noChangeAspect="1"/>
          </p:cNvGraphicFramePr>
          <p:nvPr/>
        </p:nvGraphicFramePr>
        <p:xfrm>
          <a:off x="2573338" y="4203700"/>
          <a:ext cx="3810000" cy="1836738"/>
        </p:xfrm>
        <a:graphic>
          <a:graphicData uri="http://schemas.openxmlformats.org/presentationml/2006/ole">
            <p:oleObj spid="_x0000_s1238018" name="Equation" r:id="rId3" imgW="1091880" imgH="533160" progId="Equation.DSMT4">
              <p:embed/>
            </p:oleObj>
          </a:graphicData>
        </a:graphic>
      </p:graphicFrame>
      <p:graphicFrame>
        <p:nvGraphicFramePr>
          <p:cNvPr id="1238019" name="Object 2"/>
          <p:cNvGraphicFramePr>
            <a:graphicFrameLocks noChangeAspect="1"/>
          </p:cNvGraphicFramePr>
          <p:nvPr/>
        </p:nvGraphicFramePr>
        <p:xfrm>
          <a:off x="392113" y="2176463"/>
          <a:ext cx="8347075" cy="1673225"/>
        </p:xfrm>
        <a:graphic>
          <a:graphicData uri="http://schemas.openxmlformats.org/presentationml/2006/ole">
            <p:oleObj spid="_x0000_s1238019" name="Equation" r:id="rId4" imgW="2234880" imgH="58392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" y="274638"/>
            <a:ext cx="8229600" cy="1143000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84" y="1600200"/>
            <a:ext cx="8229600" cy="4525963"/>
          </a:xfrm>
        </p:spPr>
        <p:txBody>
          <a:bodyPr/>
          <a:lstStyle/>
          <a:p>
            <a:endParaRPr lang="en-GB"/>
          </a:p>
        </p:txBody>
      </p:sp>
      <p:pic>
        <p:nvPicPr>
          <p:cNvPr id="4" name="Picture 3" descr="sfer sigma mean dep.tif"/>
          <p:cNvPicPr/>
          <p:nvPr/>
        </p:nvPicPr>
        <p:blipFill>
          <a:blip r:embed="rId2" cstate="print"/>
          <a:srcRect b="50258"/>
          <a:stretch>
            <a:fillRect/>
          </a:stretch>
        </p:blipFill>
        <p:spPr>
          <a:xfrm>
            <a:off x="-144016" y="731937"/>
            <a:ext cx="9608696" cy="2636912"/>
          </a:xfrm>
          <a:prstGeom prst="rect">
            <a:avLst/>
          </a:prstGeom>
        </p:spPr>
      </p:pic>
      <p:pic>
        <p:nvPicPr>
          <p:cNvPr id="5" name="Picture 4" descr="sfer sigma mean dep.tif"/>
          <p:cNvPicPr/>
          <p:nvPr/>
        </p:nvPicPr>
        <p:blipFill>
          <a:blip r:embed="rId2" cstate="print"/>
          <a:srcRect t="50942"/>
          <a:stretch>
            <a:fillRect/>
          </a:stretch>
        </p:blipFill>
        <p:spPr>
          <a:xfrm>
            <a:off x="-144016" y="4019922"/>
            <a:ext cx="9608696" cy="26006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-324544" y="-27384"/>
            <a:ext cx="9649072" cy="93610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06996" y="0"/>
            <a:ext cx="95154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measured                       </a:t>
            </a:r>
            <a:r>
              <a:rPr lang="el-GR" sz="2400" dirty="0" smtClean="0"/>
              <a:t>μ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modeled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</a:t>
            </a:r>
            <a:r>
              <a:rPr lang="el-GR" sz="2400" dirty="0" smtClean="0"/>
              <a:t>σ</a:t>
            </a:r>
            <a:endParaRPr lang="en-GB" sz="2400" kern="0" dirty="0" smtClean="0">
              <a:latin typeface="+mn-lt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(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ensemble averaged)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-252536" y="3284984"/>
            <a:ext cx="9649072" cy="936104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-20191" y="3429000"/>
            <a:ext cx="951540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</a:t>
            </a:r>
            <a:r>
              <a:rPr lang="en-US" sz="2400" dirty="0" smtClean="0"/>
              <a:t>CI  </a:t>
            </a:r>
            <a:r>
              <a:rPr lang="en-GB" sz="2400" kern="0" dirty="0" smtClean="0"/>
              <a:t>&gt;  0.3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</a:t>
            </a: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</a:t>
            </a:r>
            <a:r>
              <a:rPr lang="el-GR" sz="2400" dirty="0" smtClean="0"/>
              <a:t>μ</a:t>
            </a:r>
            <a:r>
              <a:rPr lang="en-GB" sz="2400" dirty="0" smtClean="0"/>
              <a:t>/</a:t>
            </a:r>
            <a:r>
              <a:rPr lang="el-GR" sz="2400" dirty="0" smtClean="0"/>
              <a:t>σ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BSS                                  </a:t>
            </a:r>
            <a:r>
              <a:rPr kumimoji="0" lang="en-GB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BSS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&gt; 0.5</a:t>
            </a:r>
            <a:endParaRPr lang="en-GB" sz="2400" kern="0" dirty="0" smtClean="0">
              <a:latin typeface="+mn-lt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3" y="2038748"/>
          <a:ext cx="8928992" cy="3236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1944216"/>
                <a:gridCol w="1728192"/>
                <a:gridCol w="1656184"/>
                <a:gridCol w="1656184"/>
              </a:tblGrid>
              <a:tr h="415726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indicator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criterion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1856-1887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1951-1983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1983-2013</a:t>
                      </a:r>
                      <a:endParaRPr lang="en-GB" sz="2400" dirty="0"/>
                    </a:p>
                  </a:txBody>
                  <a:tcPr/>
                </a:tc>
              </a:tr>
              <a:tr h="768105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Confidence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CI </a:t>
                      </a:r>
                      <a:r>
                        <a:rPr lang="en-GB" sz="2400" kern="0" dirty="0" smtClean="0"/>
                        <a:t>&gt; 0.3 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90%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68%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60%</a:t>
                      </a:r>
                      <a:endParaRPr lang="en-GB" sz="2800" dirty="0"/>
                    </a:p>
                  </a:txBody>
                  <a:tcPr/>
                </a:tc>
              </a:tr>
              <a:tr h="646902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Skill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BSS &gt; 0.5</a:t>
                      </a: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57%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19%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/>
                    </a:p>
                  </a:txBody>
                  <a:tcPr/>
                </a:tc>
              </a:tr>
              <a:tr h="1080887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MPI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CI </a:t>
                      </a:r>
                      <a:r>
                        <a:rPr lang="en-GB" sz="2400" kern="0" dirty="0" smtClean="0"/>
                        <a:t>&gt; 0.3 </a:t>
                      </a:r>
                      <a:endParaRPr lang="en-GB" sz="24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BSS &gt; 0.5</a:t>
                      </a:r>
                    </a:p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53%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smtClean="0"/>
                        <a:t>9%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43000"/>
          </a:xfrm>
        </p:spPr>
        <p:txBody>
          <a:bodyPr/>
          <a:lstStyle/>
          <a:p>
            <a:r>
              <a:rPr lang="en-GB" dirty="0" smtClean="0"/>
              <a:t>Model performance indicator (MPI)  </a:t>
            </a:r>
            <a:br>
              <a:rPr lang="en-GB" dirty="0" smtClean="0"/>
            </a:br>
            <a:r>
              <a:rPr lang="en-GB" sz="3600" i="1" dirty="0" smtClean="0"/>
              <a:t>combination of uncertainty and skill</a:t>
            </a:r>
            <a:endParaRPr lang="en-GB" sz="3600" i="1" dirty="0"/>
          </a:p>
        </p:txBody>
      </p:sp>
      <p:sp>
        <p:nvSpPr>
          <p:cNvPr id="7" name="Rectangle 6"/>
          <p:cNvSpPr/>
          <p:nvPr/>
        </p:nvSpPr>
        <p:spPr bwMode="auto">
          <a:xfrm>
            <a:off x="4010024" y="5589240"/>
            <a:ext cx="5458519" cy="126876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43374" y="5604098"/>
            <a:ext cx="50006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 smtClean="0"/>
              <a:t>xx % of the </a:t>
            </a:r>
            <a:r>
              <a:rPr lang="en-GB" sz="2400" i="1" dirty="0" err="1" smtClean="0"/>
              <a:t>modeled</a:t>
            </a:r>
            <a:r>
              <a:rPr lang="en-GB" sz="2400" i="1" dirty="0" smtClean="0"/>
              <a:t> erosion and sedimentation volume fulfils the criterion</a:t>
            </a:r>
            <a:endParaRPr lang="en-GB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pi_var.tiff"/>
          <p:cNvPicPr/>
          <p:nvPr/>
        </p:nvPicPr>
        <p:blipFill>
          <a:blip r:embed="rId2" cstate="print"/>
          <a:srcRect l="6476" t="27467" r="6568" b="27459"/>
          <a:stretch>
            <a:fillRect/>
          </a:stretch>
        </p:blipFill>
        <p:spPr>
          <a:xfrm>
            <a:off x="0" y="1615167"/>
            <a:ext cx="9144000" cy="3552497"/>
          </a:xfrm>
          <a:prstGeom prst="rect">
            <a:avLst/>
          </a:prstGeom>
        </p:spPr>
      </p:pic>
      <p:sp>
        <p:nvSpPr>
          <p:cNvPr id="5" name="Title 4"/>
          <p:cNvSpPr txBox="1">
            <a:spLocks noGrp="1"/>
          </p:cNvSpPr>
          <p:nvPr>
            <p:ph type="title"/>
          </p:nvPr>
        </p:nvSpPr>
        <p:spPr>
          <a:xfrm>
            <a:off x="685800" y="257085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 smtClean="0">
                <a:solidFill>
                  <a:srgbClr val="99CCFF"/>
                </a:solidFill>
              </a:rPr>
              <a:t>CPI : Volumetric percentage fulfilling confidence criterion </a:t>
            </a:r>
            <a:r>
              <a:rPr lang="en-GB" sz="3600" dirty="0" smtClean="0">
                <a:solidFill>
                  <a:srgbClr val="99CCFF"/>
                </a:solidFill>
              </a:rPr>
              <a:t>(</a:t>
            </a:r>
            <a:r>
              <a:rPr lang="en-GB" sz="3600" dirty="0" err="1" smtClean="0">
                <a:solidFill>
                  <a:srgbClr val="99CCFF"/>
                </a:solidFill>
              </a:rPr>
              <a:t>CI</a:t>
            </a:r>
            <a:r>
              <a:rPr lang="en-GB" sz="3600" baseline="-25000" dirty="0" err="1" smtClean="0">
                <a:solidFill>
                  <a:srgbClr val="99CCFF"/>
                </a:solidFill>
              </a:rPr>
              <a:t>th</a:t>
            </a:r>
            <a:r>
              <a:rPr lang="en-GB" sz="3600" dirty="0" smtClean="0">
                <a:solidFill>
                  <a:srgbClr val="99CCFF"/>
                </a:solidFill>
              </a:rPr>
              <a:t>)</a:t>
            </a:r>
            <a:endParaRPr lang="en-GB" sz="3600" dirty="0">
              <a:solidFill>
                <a:srgbClr val="99CC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-190500" y="5215433"/>
            <a:ext cx="9515400" cy="183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1856-1887            1951-1983           1983-2013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3375"/>
            <a:ext cx="7772400" cy="1143000"/>
          </a:xfrm>
        </p:spPr>
        <p:txBody>
          <a:bodyPr/>
          <a:lstStyle/>
          <a:p>
            <a:r>
              <a:rPr lang="en-GB" dirty="0" smtClean="0"/>
              <a:t>Concluding remarks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551" y="1466850"/>
            <a:ext cx="8686800" cy="4114800"/>
          </a:xfrm>
        </p:spPr>
        <p:txBody>
          <a:bodyPr/>
          <a:lstStyle/>
          <a:p>
            <a:pPr>
              <a:buNone/>
            </a:pPr>
            <a:r>
              <a:rPr lang="en-GB" sz="3000" dirty="0" smtClean="0"/>
              <a:t>- Estuarine morphodynamic development is better predictable at longer (&gt; decades) time scales</a:t>
            </a:r>
          </a:p>
          <a:p>
            <a:pPr>
              <a:buNone/>
            </a:pPr>
            <a:r>
              <a:rPr lang="en-GB" sz="3000" dirty="0" smtClean="0"/>
              <a:t>- After decades the model skill score becomes significant even in complex environments</a:t>
            </a:r>
          </a:p>
          <a:p>
            <a:pPr>
              <a:buNone/>
            </a:pPr>
            <a:r>
              <a:rPr lang="en-GB" sz="3000" dirty="0" smtClean="0"/>
              <a:t>- Uncertainty levels by uncertain model input parameter settings remain limited </a:t>
            </a:r>
          </a:p>
          <a:p>
            <a:pPr>
              <a:buNone/>
            </a:pPr>
            <a:r>
              <a:rPr lang="en-GB" sz="3000" dirty="0" smtClean="0"/>
              <a:t>- Plan form plays a governing role in the morphodynamic development of confined systems such as estuaries. </a:t>
            </a:r>
            <a:endParaRPr lang="en-GB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Box 7"/>
          <p:cNvSpPr txBox="1">
            <a:spLocks noChangeArrowheads="1"/>
          </p:cNvSpPr>
          <p:nvPr/>
        </p:nvSpPr>
        <p:spPr bwMode="auto">
          <a:xfrm>
            <a:off x="368300" y="1065213"/>
            <a:ext cx="6864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nl-NL"/>
          </a:p>
        </p:txBody>
      </p:sp>
      <p:sp>
        <p:nvSpPr>
          <p:cNvPr id="104451" name="TextBox 3"/>
          <p:cNvSpPr txBox="1">
            <a:spLocks noChangeArrowheads="1"/>
          </p:cNvSpPr>
          <p:nvPr/>
        </p:nvSpPr>
        <p:spPr bwMode="auto">
          <a:xfrm>
            <a:off x="804863" y="6550025"/>
            <a:ext cx="7056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400">
                <a:solidFill>
                  <a:srgbClr val="FFFFFF"/>
                </a:solidFill>
                <a:hlinkClick r:id="rId2" tooltip="Deze externe link gaat naar URL https://beeldbank.rws.nl (opent in nieuw scherm)"/>
              </a:rPr>
              <a:t>https://beeldbank.rws.nl</a:t>
            </a:r>
            <a:r>
              <a:rPr lang="nl-NL" sz="1400">
                <a:solidFill>
                  <a:srgbClr val="FFFFFF"/>
                </a:solidFill>
              </a:rPr>
              <a:t>, Rijkswaterstaat</a:t>
            </a:r>
          </a:p>
        </p:txBody>
      </p:sp>
      <p:pic>
        <p:nvPicPr>
          <p:cNvPr id="104452" name="Picture 4" descr="37259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8" y="285750"/>
            <a:ext cx="8747824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4" name="TextBox 6"/>
          <p:cNvSpPr txBox="1">
            <a:spLocks noChangeArrowheads="1"/>
          </p:cNvSpPr>
          <p:nvPr/>
        </p:nvSpPr>
        <p:spPr bwMode="auto">
          <a:xfrm>
            <a:off x="1873250" y="898525"/>
            <a:ext cx="62928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Thank you for your attention!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325" y="142875"/>
            <a:ext cx="7772400" cy="114300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5" y="1181100"/>
            <a:ext cx="8705850" cy="4114800"/>
          </a:xfrm>
        </p:spPr>
        <p:txBody>
          <a:bodyPr/>
          <a:lstStyle/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and B. E. Jaffe, (2014) </a:t>
            </a:r>
            <a:r>
              <a:rPr lang="en-US" sz="1400" i="1" dirty="0" smtClean="0"/>
              <a:t>Processes governing decadal-scale depositional narrowing of the major tidal channel in San Pablo Bay, California, USA</a:t>
            </a:r>
            <a:r>
              <a:rPr lang="en-US" sz="1400" dirty="0" smtClean="0"/>
              <a:t>, </a:t>
            </a:r>
            <a:r>
              <a:rPr lang="en-US" sz="1400" u="sng" dirty="0" smtClean="0"/>
              <a:t>JGR-ES</a:t>
            </a:r>
            <a:r>
              <a:rPr lang="en-US" sz="1400" dirty="0" smtClean="0"/>
              <a:t>, DOI: 10.1002/2013JF002824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and B. E. Jaffe, (2013) </a:t>
            </a:r>
            <a:r>
              <a:rPr lang="en-US" sz="1400" i="1" dirty="0" smtClean="0"/>
              <a:t>Towards a probabilistic assessment of process-based, morphodynamic models, </a:t>
            </a:r>
            <a:r>
              <a:rPr lang="en-US" sz="1400" u="sng" dirty="0" smtClean="0"/>
              <a:t>Coastal Engineering </a:t>
            </a:r>
            <a:r>
              <a:rPr lang="en-US" sz="1400" dirty="0" smtClean="0"/>
              <a:t>75, 52–63, </a:t>
            </a:r>
            <a:r>
              <a:rPr lang="en-US" sz="1400" dirty="0" err="1" smtClean="0"/>
              <a:t>doi</a:t>
            </a:r>
            <a:r>
              <a:rPr lang="en-US" sz="1400" dirty="0" smtClean="0"/>
              <a:t>: 10.1016/j.coastaleng.2013.01.009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and B. E. Jaffe, (2013) </a:t>
            </a:r>
            <a:r>
              <a:rPr lang="en-US" sz="1400" i="1" dirty="0" smtClean="0"/>
              <a:t>Does centennial morphodynamic evolution lead to higher channel efficiency in San Pablo Bay, California?,</a:t>
            </a:r>
            <a:r>
              <a:rPr lang="en-US" sz="1400" dirty="0" smtClean="0"/>
              <a:t> Special issue of </a:t>
            </a:r>
            <a:r>
              <a:rPr lang="en-US" sz="1400" u="sng" dirty="0" smtClean="0"/>
              <a:t>Marine Geology</a:t>
            </a:r>
            <a:r>
              <a:rPr lang="en-US" sz="1400" dirty="0" smtClean="0"/>
              <a:t>, </a:t>
            </a:r>
            <a:r>
              <a:rPr lang="en-US" sz="1400" dirty="0" err="1" smtClean="0"/>
              <a:t>doi</a:t>
            </a:r>
            <a:r>
              <a:rPr lang="en-US" sz="1400" dirty="0" smtClean="0"/>
              <a:t>: 10.1016/j.margeo.2013.06.020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(2013) </a:t>
            </a:r>
            <a:r>
              <a:rPr lang="en-US" sz="1400" i="1" dirty="0" smtClean="0"/>
              <a:t>Numerical modeling of the impact of sea level rise on tidal basin morphodynamics</a:t>
            </a:r>
            <a:r>
              <a:rPr lang="en-US" sz="1400" dirty="0" smtClean="0"/>
              <a:t>, </a:t>
            </a:r>
            <a:r>
              <a:rPr lang="en-US" sz="1400" u="sng" dirty="0" smtClean="0"/>
              <a:t>J. </a:t>
            </a:r>
            <a:r>
              <a:rPr lang="en-US" sz="1400" u="sng" dirty="0" err="1" smtClean="0"/>
              <a:t>Geophys</a:t>
            </a:r>
            <a:r>
              <a:rPr lang="en-US" sz="1400" u="sng" dirty="0" smtClean="0"/>
              <a:t>. Res. Earth Surf., </a:t>
            </a:r>
            <a:r>
              <a:rPr lang="en-US" sz="1400" dirty="0" smtClean="0"/>
              <a:t>118, doi:10.1002/jgrf.20034.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</a:t>
            </a:r>
            <a:r>
              <a:rPr lang="en-US" sz="1400" dirty="0" err="1" smtClean="0"/>
              <a:t>Roelvink</a:t>
            </a:r>
            <a:r>
              <a:rPr lang="en-US" sz="1400" dirty="0" smtClean="0"/>
              <a:t>, J.A., (2012), </a:t>
            </a:r>
            <a:r>
              <a:rPr lang="en-US" sz="1400" i="1" dirty="0" smtClean="0"/>
              <a:t>Reproduction of estuarine bathymetry by means of a process-based model: Western Scheldt case study, the Netherlands</a:t>
            </a:r>
            <a:r>
              <a:rPr lang="en-US" sz="1400" dirty="0" smtClean="0"/>
              <a:t>, </a:t>
            </a:r>
            <a:r>
              <a:rPr lang="en-US" sz="1400" u="sng" dirty="0" smtClean="0"/>
              <a:t>Geomorphology</a:t>
            </a:r>
            <a:r>
              <a:rPr lang="en-US" sz="1400" dirty="0" smtClean="0"/>
              <a:t>, </a:t>
            </a:r>
            <a:r>
              <a:rPr lang="en-US" sz="1400" dirty="0" err="1" smtClean="0"/>
              <a:t>doi</a:t>
            </a:r>
            <a:r>
              <a:rPr lang="en-US" sz="1400" dirty="0" smtClean="0"/>
              <a:t>: 10.1016/j.geomorph.2012.08.007</a:t>
            </a:r>
            <a:endParaRPr lang="en-US" sz="1400" b="1" dirty="0" smtClean="0"/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B. E. Jaffe, and J. A. </a:t>
            </a:r>
            <a:r>
              <a:rPr lang="en-US" sz="1400" dirty="0" err="1" smtClean="0"/>
              <a:t>Roelvink</a:t>
            </a:r>
            <a:r>
              <a:rPr lang="en-US" sz="1400" dirty="0" smtClean="0"/>
              <a:t>, (2011), </a:t>
            </a:r>
            <a:r>
              <a:rPr lang="en-US" sz="1400" i="1" dirty="0" smtClean="0"/>
              <a:t>Process-based, morphodynamic hindcast of decadal deposition patterns in San Pablo Bay, California, 1856–1887</a:t>
            </a:r>
            <a:r>
              <a:rPr lang="en-US" sz="1400" dirty="0" smtClean="0"/>
              <a:t>, J</a:t>
            </a:r>
            <a:r>
              <a:rPr lang="en-US" sz="1400" u="sng" dirty="0" smtClean="0"/>
              <a:t>. </a:t>
            </a:r>
            <a:r>
              <a:rPr lang="en-US" sz="1400" u="sng" dirty="0" err="1" smtClean="0"/>
              <a:t>Geophys</a:t>
            </a:r>
            <a:r>
              <a:rPr lang="en-US" sz="1400" u="sng" dirty="0" smtClean="0"/>
              <a:t>. Res</a:t>
            </a:r>
            <a:r>
              <a:rPr lang="en-US" sz="1400" dirty="0" smtClean="0"/>
              <a:t>., 116, F02008, doi:10.1029/2009JF001614.</a:t>
            </a:r>
          </a:p>
          <a:p>
            <a:r>
              <a:rPr lang="nl-NL" sz="1400" dirty="0" smtClean="0"/>
              <a:t>Van der Wegen, M., A.  </a:t>
            </a:r>
            <a:r>
              <a:rPr lang="en-GB" sz="1400" dirty="0" err="1" smtClean="0"/>
              <a:t>Dastgheib</a:t>
            </a:r>
            <a:r>
              <a:rPr lang="en-GB" sz="1400" dirty="0" smtClean="0"/>
              <a:t>, B.E. Jaffe and J. A. </a:t>
            </a:r>
            <a:r>
              <a:rPr lang="en-GB" sz="1400" dirty="0" err="1" smtClean="0"/>
              <a:t>Roelvink</a:t>
            </a:r>
            <a:r>
              <a:rPr lang="en-US" sz="1400" dirty="0" smtClean="0"/>
              <a:t>, (2011), </a:t>
            </a:r>
            <a:r>
              <a:rPr lang="en-US" sz="1400" i="1" dirty="0" smtClean="0"/>
              <a:t>Bed composition generation for morphodynamic modeling: case study of San Pablo Bay in California, </a:t>
            </a:r>
            <a:r>
              <a:rPr lang="en-US" sz="1400" dirty="0" smtClean="0"/>
              <a:t>USA</a:t>
            </a:r>
            <a:r>
              <a:rPr lang="en-US" sz="1400" i="1" dirty="0" smtClean="0"/>
              <a:t>.</a:t>
            </a:r>
            <a:r>
              <a:rPr lang="en-US" sz="1400" dirty="0" smtClean="0"/>
              <a:t> </a:t>
            </a:r>
            <a:r>
              <a:rPr lang="en-US" sz="1400" u="sng" dirty="0" smtClean="0"/>
              <a:t>Ocean Dynamics</a:t>
            </a:r>
            <a:r>
              <a:rPr lang="en-US" sz="1400" dirty="0" smtClean="0"/>
              <a:t>, </a:t>
            </a:r>
            <a:r>
              <a:rPr lang="en-US" sz="1400" dirty="0" err="1" smtClean="0"/>
              <a:t>InterCoh</a:t>
            </a:r>
            <a:r>
              <a:rPr lang="en-US" sz="1400" dirty="0" smtClean="0"/>
              <a:t> 2009 Special issue, </a:t>
            </a:r>
            <a:r>
              <a:rPr lang="en-US" sz="1400" dirty="0" err="1" smtClean="0"/>
              <a:t>doi</a:t>
            </a:r>
            <a:r>
              <a:rPr lang="en-US" sz="1400" dirty="0" smtClean="0"/>
              <a:t>: 10.1007/s10236-010-0314-2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Z. B. Wang, H. H. G. </a:t>
            </a:r>
            <a:r>
              <a:rPr lang="en-US" sz="1400" dirty="0" err="1" smtClean="0"/>
              <a:t>Savenije</a:t>
            </a:r>
            <a:r>
              <a:rPr lang="en-US" sz="1400" dirty="0" smtClean="0"/>
              <a:t>, and J. A. </a:t>
            </a:r>
            <a:r>
              <a:rPr lang="en-US" sz="1400" dirty="0" err="1" smtClean="0"/>
              <a:t>Roelvink</a:t>
            </a:r>
            <a:r>
              <a:rPr lang="en-US" sz="1400" dirty="0" smtClean="0"/>
              <a:t> (2008), </a:t>
            </a:r>
            <a:r>
              <a:rPr lang="en-US" sz="1400" i="1" dirty="0" smtClean="0"/>
              <a:t>Long-term morphodynamic evolution and energy dissipation in a coastal plain, tidal embayment</a:t>
            </a:r>
            <a:r>
              <a:rPr lang="en-US" sz="1400" dirty="0" smtClean="0"/>
              <a:t>, </a:t>
            </a:r>
            <a:r>
              <a:rPr lang="en-US" sz="1400" u="sng" dirty="0" smtClean="0"/>
              <a:t>J. </a:t>
            </a:r>
            <a:r>
              <a:rPr lang="en-US" sz="1400" u="sng" dirty="0" err="1" smtClean="0"/>
              <a:t>Geophys</a:t>
            </a:r>
            <a:r>
              <a:rPr lang="en-US" sz="1400" u="sng" dirty="0" smtClean="0"/>
              <a:t>. Res</a:t>
            </a:r>
            <a:r>
              <a:rPr lang="en-US" sz="1400" dirty="0" smtClean="0"/>
              <a:t>., 113, F03001, doi:10.1029/2007JF000898.</a:t>
            </a:r>
          </a:p>
          <a:p>
            <a:r>
              <a:rPr lang="en-US" sz="1400" dirty="0" smtClean="0"/>
              <a:t>Van </a:t>
            </a:r>
            <a:r>
              <a:rPr lang="en-US" sz="1400" dirty="0" err="1" smtClean="0"/>
              <a:t>der</a:t>
            </a:r>
            <a:r>
              <a:rPr lang="en-US" sz="1400" dirty="0" smtClean="0"/>
              <a:t> </a:t>
            </a:r>
            <a:r>
              <a:rPr lang="en-US" sz="1400" dirty="0" err="1" smtClean="0"/>
              <a:t>Wegen</a:t>
            </a:r>
            <a:r>
              <a:rPr lang="en-US" sz="1400" dirty="0" smtClean="0"/>
              <a:t>, M., and J. A. </a:t>
            </a:r>
            <a:r>
              <a:rPr lang="en-US" sz="1400" dirty="0" err="1" smtClean="0"/>
              <a:t>Roelvink</a:t>
            </a:r>
            <a:r>
              <a:rPr lang="en-US" sz="1400" dirty="0" smtClean="0"/>
              <a:t> (2008) ,</a:t>
            </a:r>
            <a:r>
              <a:rPr lang="en-US" sz="1400" i="1" dirty="0" smtClean="0"/>
              <a:t>Long-term morphodynamic evolution of a tidal embayment using a two-dimensional, process-based model</a:t>
            </a:r>
            <a:r>
              <a:rPr lang="en-US" sz="1400" dirty="0" smtClean="0"/>
              <a:t>, </a:t>
            </a:r>
            <a:r>
              <a:rPr lang="en-US" sz="1400" u="sng" dirty="0" smtClean="0"/>
              <a:t>J. </a:t>
            </a:r>
            <a:r>
              <a:rPr lang="en-US" sz="1400" u="sng" dirty="0" err="1" smtClean="0"/>
              <a:t>Geophys</a:t>
            </a:r>
            <a:r>
              <a:rPr lang="en-US" sz="1400" u="sng" dirty="0" smtClean="0"/>
              <a:t>. Res</a:t>
            </a:r>
            <a:r>
              <a:rPr lang="en-US" sz="1400" dirty="0" smtClean="0"/>
              <a:t>., 113, C03016, doi:10.1029/2006JC003983.</a:t>
            </a:r>
            <a:endParaRPr lang="en-US" sz="1400" b="1" dirty="0" smtClean="0"/>
          </a:p>
          <a:p>
            <a:pPr>
              <a:buNone/>
            </a:pP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" y="123825"/>
            <a:ext cx="7772400" cy="809625"/>
          </a:xfrm>
        </p:spPr>
        <p:txBody>
          <a:bodyPr/>
          <a:lstStyle/>
          <a:p>
            <a:r>
              <a:rPr lang="nl-NL" sz="3200" dirty="0" err="1" smtClean="0">
                <a:solidFill>
                  <a:srgbClr val="99CCFF"/>
                </a:solidFill>
              </a:rPr>
              <a:t>Uncertainty</a:t>
            </a:r>
            <a:r>
              <a:rPr lang="nl-NL" sz="3200" dirty="0" smtClean="0">
                <a:solidFill>
                  <a:srgbClr val="99CCFF"/>
                </a:solidFill>
              </a:rPr>
              <a:t> </a:t>
            </a:r>
            <a:r>
              <a:rPr lang="nl-NL" sz="3200" dirty="0" err="1" smtClean="0">
                <a:solidFill>
                  <a:srgbClr val="99CCFF"/>
                </a:solidFill>
              </a:rPr>
              <a:t>trumpet</a:t>
            </a:r>
            <a:endParaRPr lang="nl-NL" sz="3200" dirty="0" smtClean="0">
              <a:solidFill>
                <a:srgbClr val="99CCFF"/>
              </a:solidFill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022350"/>
            <a:ext cx="7807325" cy="508952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</p:pic>
      <p:cxnSp>
        <p:nvCxnSpPr>
          <p:cNvPr id="19465" name="Straight Connector 14"/>
          <p:cNvCxnSpPr>
            <a:cxnSpLocks noChangeShapeType="1"/>
          </p:cNvCxnSpPr>
          <p:nvPr/>
        </p:nvCxnSpPr>
        <p:spPr bwMode="auto">
          <a:xfrm>
            <a:off x="6742113" y="1460500"/>
            <a:ext cx="14287" cy="4598988"/>
          </a:xfrm>
          <a:prstGeom prst="line">
            <a:avLst/>
          </a:prstGeom>
          <a:noFill/>
          <a:ln w="25400" algn="ctr">
            <a:solidFill>
              <a:srgbClr val="0A0A0A"/>
            </a:solidFill>
            <a:round/>
            <a:headEnd/>
            <a:tailEnd/>
          </a:ln>
        </p:spPr>
      </p:cxnSp>
      <p:grpSp>
        <p:nvGrpSpPr>
          <p:cNvPr id="2" name="Group 13"/>
          <p:cNvGrpSpPr/>
          <p:nvPr/>
        </p:nvGrpSpPr>
        <p:grpSpPr>
          <a:xfrm>
            <a:off x="6748462" y="-266700"/>
            <a:ext cx="2905125" cy="7562850"/>
            <a:chOff x="6748462" y="-266700"/>
            <a:chExt cx="2905125" cy="7562850"/>
          </a:xfrm>
        </p:grpSpPr>
        <p:grpSp>
          <p:nvGrpSpPr>
            <p:cNvPr id="3" name="Group 11"/>
            <p:cNvGrpSpPr/>
            <p:nvPr/>
          </p:nvGrpSpPr>
          <p:grpSpPr>
            <a:xfrm>
              <a:off x="6748462" y="-266700"/>
              <a:ext cx="2905125" cy="7562850"/>
              <a:chOff x="6748462" y="-266700"/>
              <a:chExt cx="2905125" cy="7562850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6748462" y="-266700"/>
                <a:ext cx="2905125" cy="7562850"/>
              </a:xfrm>
              <a:custGeom>
                <a:avLst/>
                <a:gdLst>
                  <a:gd name="connsiteX0" fmla="*/ 19050 w 2905125"/>
                  <a:gd name="connsiteY0" fmla="*/ 2466975 h 7562850"/>
                  <a:gd name="connsiteX1" fmla="*/ 495300 w 2905125"/>
                  <a:gd name="connsiteY1" fmla="*/ 1981200 h 7562850"/>
                  <a:gd name="connsiteX2" fmla="*/ 962025 w 2905125"/>
                  <a:gd name="connsiteY2" fmla="*/ 1304925 h 7562850"/>
                  <a:gd name="connsiteX3" fmla="*/ 1238250 w 2905125"/>
                  <a:gd name="connsiteY3" fmla="*/ 638175 h 7562850"/>
                  <a:gd name="connsiteX4" fmla="*/ 1409700 w 2905125"/>
                  <a:gd name="connsiteY4" fmla="*/ 95250 h 7562850"/>
                  <a:gd name="connsiteX5" fmla="*/ 2609850 w 2905125"/>
                  <a:gd name="connsiteY5" fmla="*/ 0 h 7562850"/>
                  <a:gd name="connsiteX6" fmla="*/ 2905125 w 2905125"/>
                  <a:gd name="connsiteY6" fmla="*/ 7419975 h 7562850"/>
                  <a:gd name="connsiteX7" fmla="*/ 1343025 w 2905125"/>
                  <a:gd name="connsiteY7" fmla="*/ 7562850 h 7562850"/>
                  <a:gd name="connsiteX8" fmla="*/ 952500 w 2905125"/>
                  <a:gd name="connsiteY8" fmla="*/ 6896100 h 7562850"/>
                  <a:gd name="connsiteX9" fmla="*/ 638175 w 2905125"/>
                  <a:gd name="connsiteY9" fmla="*/ 6381750 h 7562850"/>
                  <a:gd name="connsiteX10" fmla="*/ 0 w 2905125"/>
                  <a:gd name="connsiteY10" fmla="*/ 5886450 h 7562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05125" h="7562850">
                    <a:moveTo>
                      <a:pt x="19050" y="2466975"/>
                    </a:moveTo>
                    <a:lnTo>
                      <a:pt x="495300" y="1981200"/>
                    </a:lnTo>
                    <a:lnTo>
                      <a:pt x="962025" y="1304925"/>
                    </a:lnTo>
                    <a:lnTo>
                      <a:pt x="1238250" y="638175"/>
                    </a:lnTo>
                    <a:lnTo>
                      <a:pt x="1409700" y="95250"/>
                    </a:lnTo>
                    <a:lnTo>
                      <a:pt x="2609850" y="0"/>
                    </a:lnTo>
                    <a:lnTo>
                      <a:pt x="2905125" y="7419975"/>
                    </a:lnTo>
                    <a:lnTo>
                      <a:pt x="1343025" y="7562850"/>
                    </a:lnTo>
                    <a:lnTo>
                      <a:pt x="952500" y="6896100"/>
                    </a:lnTo>
                    <a:lnTo>
                      <a:pt x="638175" y="6381750"/>
                    </a:lnTo>
                    <a:lnTo>
                      <a:pt x="0" y="5886450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63" name="TextBox 9"/>
              <p:cNvSpPr txBox="1">
                <a:spLocks noChangeArrowheads="1"/>
              </p:cNvSpPr>
              <p:nvPr/>
            </p:nvSpPr>
            <p:spPr bwMode="auto">
              <a:xfrm>
                <a:off x="7453313" y="1119188"/>
                <a:ext cx="1852612" cy="24006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nl-NL" dirty="0" smtClean="0">
                    <a:solidFill>
                      <a:schemeClr val="accent6"/>
                    </a:solidFill>
                  </a:rPr>
                  <a:t> 5</a:t>
                </a:r>
                <a:endParaRPr lang="nl-NL" dirty="0">
                  <a:solidFill>
                    <a:schemeClr val="accent6"/>
                  </a:solidFill>
                </a:endParaRPr>
              </a:p>
              <a:p>
                <a:r>
                  <a:rPr lang="nl-NL" dirty="0" err="1">
                    <a:solidFill>
                      <a:schemeClr val="accent6"/>
                    </a:solidFill>
                  </a:rPr>
                  <a:t>Long-term</a:t>
                </a:r>
                <a:endParaRPr lang="nl-NL" dirty="0">
                  <a:solidFill>
                    <a:schemeClr val="accent6"/>
                  </a:solidFill>
                </a:endParaRPr>
              </a:p>
              <a:p>
                <a:r>
                  <a:rPr lang="nl-NL" dirty="0" err="1" smtClean="0">
                    <a:solidFill>
                      <a:schemeClr val="accent6"/>
                    </a:solidFill>
                  </a:rPr>
                  <a:t>morpho-dynamics</a:t>
                </a:r>
                <a:endParaRPr lang="nl-NL" dirty="0">
                  <a:solidFill>
                    <a:schemeClr val="accent6"/>
                  </a:solidFill>
                </a:endParaRPr>
              </a:p>
              <a:p>
                <a:r>
                  <a:rPr lang="nl-NL" sz="5400" b="1" dirty="0" smtClean="0">
                    <a:solidFill>
                      <a:schemeClr val="accent6"/>
                    </a:solidFill>
                  </a:rPr>
                  <a:t>     ?</a:t>
                </a:r>
                <a:endParaRPr lang="nl-NL" sz="5400" b="1" dirty="0">
                  <a:solidFill>
                    <a:schemeClr val="accent6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7229474" y="3406170"/>
              <a:ext cx="1914526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nl-NL" sz="2000" dirty="0" smtClean="0">
                  <a:solidFill>
                    <a:schemeClr val="accent6"/>
                  </a:solidFill>
                </a:rPr>
                <a:t>- </a:t>
              </a:r>
              <a:r>
                <a:rPr lang="nl-NL" sz="2000" dirty="0" err="1" smtClean="0">
                  <a:solidFill>
                    <a:schemeClr val="accent6"/>
                  </a:solidFill>
                </a:rPr>
                <a:t>build</a:t>
              </a:r>
              <a:r>
                <a:rPr lang="nl-NL" sz="2000" dirty="0" smtClean="0">
                  <a:solidFill>
                    <a:schemeClr val="accent6"/>
                  </a:solidFill>
                </a:rPr>
                <a:t> up of </a:t>
              </a:r>
              <a:r>
                <a:rPr lang="nl-NL" sz="2000" dirty="0" err="1" smtClean="0">
                  <a:solidFill>
                    <a:schemeClr val="accent6"/>
                  </a:solidFill>
                </a:rPr>
                <a:t>errors</a:t>
              </a:r>
              <a:endParaRPr lang="nl-NL" sz="2000" dirty="0" smtClean="0">
                <a:solidFill>
                  <a:schemeClr val="accent6"/>
                </a:solidFill>
              </a:endParaRPr>
            </a:p>
            <a:p>
              <a:r>
                <a:rPr lang="nl-NL" sz="2000" dirty="0" smtClean="0">
                  <a:solidFill>
                    <a:schemeClr val="accent6"/>
                  </a:solidFill>
                </a:rPr>
                <a:t>- non-lineair </a:t>
              </a:r>
              <a:r>
                <a:rPr lang="nl-NL" sz="2000" dirty="0" err="1" smtClean="0">
                  <a:solidFill>
                    <a:schemeClr val="accent6"/>
                  </a:solidFill>
                </a:rPr>
                <a:t>interactions</a:t>
              </a:r>
              <a:r>
                <a:rPr lang="nl-NL" sz="2000" dirty="0" smtClean="0">
                  <a:solidFill>
                    <a:schemeClr val="accent6"/>
                  </a:solidFill>
                </a:rPr>
                <a:t>  are </a:t>
              </a:r>
              <a:r>
                <a:rPr lang="nl-NL" sz="2000" dirty="0" err="1" smtClean="0">
                  <a:solidFill>
                    <a:schemeClr val="accent6"/>
                  </a:solidFill>
                </a:rPr>
                <a:t>unpredictable</a:t>
              </a:r>
              <a:r>
                <a:rPr lang="nl-NL" sz="2000" dirty="0" smtClean="0">
                  <a:solidFill>
                    <a:schemeClr val="accent6"/>
                  </a:solidFill>
                </a:rPr>
                <a:t> over time</a:t>
              </a:r>
            </a:p>
            <a:p>
              <a:r>
                <a:rPr lang="nl-NL" sz="2000" dirty="0" smtClean="0">
                  <a:solidFill>
                    <a:schemeClr val="accent6"/>
                  </a:solidFill>
                </a:rPr>
                <a:t>- </a:t>
              </a:r>
              <a:r>
                <a:rPr lang="nl-NL" sz="2000" dirty="0" err="1" smtClean="0">
                  <a:solidFill>
                    <a:schemeClr val="accent6"/>
                  </a:solidFill>
                </a:rPr>
                <a:t>simplifications</a:t>
              </a:r>
              <a:r>
                <a:rPr lang="nl-NL" sz="2000" dirty="0" smtClean="0">
                  <a:solidFill>
                    <a:schemeClr val="accent6"/>
                  </a:solidFill>
                </a:rPr>
                <a:t> of the system</a:t>
              </a:r>
              <a:endParaRPr lang="nl-NL" sz="200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362200" y="6248400"/>
            <a:ext cx="26260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dirty="0" smtClean="0"/>
              <a:t>         (Kamphuis, 2013)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dissipation and tidal prism in San Pablo Bay</a:t>
            </a:r>
            <a:endParaRPr lang="en-US" dirty="0"/>
          </a:p>
        </p:txBody>
      </p:sp>
      <p:pic>
        <p:nvPicPr>
          <p:cNvPr id="4" name="Content Placeholder 3" descr="fig8ee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250" t="28009" r="5035" b="28241"/>
          <a:stretch>
            <a:fillRect/>
          </a:stretch>
        </p:blipFill>
        <p:spPr>
          <a:xfrm>
            <a:off x="304800" y="2066925"/>
            <a:ext cx="8549922" cy="3162300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 descr="fig4.tif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3635897" cy="3390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979936" y="1429906"/>
            <a:ext cx="45557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dirty="0" smtClean="0"/>
              <a:t>●</a:t>
            </a:r>
            <a:endParaRPr lang="en-US" sz="3500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2171119" y="1388293"/>
            <a:ext cx="744697" cy="442826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1894114" y="1397726"/>
            <a:ext cx="290712" cy="447099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3749040" y="267991"/>
            <a:ext cx="5394960" cy="1143000"/>
          </a:xfrm>
        </p:spPr>
        <p:txBody>
          <a:bodyPr/>
          <a:lstStyle/>
          <a:p>
            <a:r>
              <a:rPr lang="en-GB" sz="3200" dirty="0" smtClean="0"/>
              <a:t>What are governing tidal conditions?</a:t>
            </a:r>
            <a:endParaRPr lang="en-GB" sz="3200" i="1" dirty="0"/>
          </a:p>
        </p:txBody>
      </p:sp>
      <p:pic>
        <p:nvPicPr>
          <p:cNvPr id="17" name="Picture 2" descr="uvw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753" y="1606738"/>
            <a:ext cx="3396344" cy="443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 descr="fig4.tif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304904" cy="308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 bwMode="auto">
          <a:xfrm>
            <a:off x="1933303" y="1358537"/>
            <a:ext cx="225600" cy="386933"/>
          </a:xfrm>
          <a:prstGeom prst="line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Rectangle 12"/>
          <p:cNvSpPr/>
          <p:nvPr/>
        </p:nvSpPr>
        <p:spPr bwMode="auto">
          <a:xfrm>
            <a:off x="0" y="3200393"/>
            <a:ext cx="4545874" cy="2455817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Content Placeholder 3" descr="deper..tif"/>
          <p:cNvPicPr>
            <a:picLocks noGrp="1" noChangeAspect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5747658" y="0"/>
            <a:ext cx="3370218" cy="7305154"/>
          </a:xfrm>
        </p:spPr>
      </p:pic>
      <p:pic>
        <p:nvPicPr>
          <p:cNvPr id="12" name="Content Placeholder 3" descr="deper..ti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34639" y="5811893"/>
            <a:ext cx="2677886" cy="99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35131" y="4108460"/>
            <a:ext cx="4376058" cy="1143000"/>
          </a:xfrm>
        </p:spPr>
        <p:txBody>
          <a:bodyPr/>
          <a:lstStyle/>
          <a:p>
            <a:pPr algn="l"/>
            <a:r>
              <a:rPr lang="en-GB" sz="2400" dirty="0" smtClean="0"/>
              <a:t>-  60% of the slope </a:t>
            </a:r>
            <a:r>
              <a:rPr lang="en-GB" sz="2400" i="1" dirty="0" smtClean="0"/>
              <a:t>deposition</a:t>
            </a:r>
            <a:r>
              <a:rPr lang="en-GB" sz="2400" dirty="0" smtClean="0"/>
              <a:t> occurs during flooding of the shoals;</a:t>
            </a:r>
            <a:br>
              <a:rPr lang="en-GB" sz="2400" dirty="0" smtClean="0"/>
            </a:br>
            <a:r>
              <a:rPr lang="en-GB" sz="2400" dirty="0" smtClean="0"/>
              <a:t>-  75 % of the slope </a:t>
            </a:r>
            <a:r>
              <a:rPr lang="en-GB" sz="2400" i="1" dirty="0" smtClean="0"/>
              <a:t>erosion</a:t>
            </a:r>
            <a:r>
              <a:rPr lang="en-GB" sz="2400" dirty="0" smtClean="0"/>
              <a:t> occurs during ebbing of the shoals;</a:t>
            </a:r>
            <a:r>
              <a:rPr lang="en-GB" sz="2400" i="1" dirty="0" smtClean="0"/>
              <a:t/>
            </a:r>
            <a:br>
              <a:rPr lang="en-GB" sz="2400" i="1" dirty="0" smtClean="0"/>
            </a:br>
            <a:endParaRPr lang="en-GB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675" y="25334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Bell MT" pitchFamily="18" charset="0"/>
              </a:rPr>
              <a:t>Question</a:t>
            </a:r>
            <a:r>
              <a:rPr lang="en-US" dirty="0" smtClean="0"/>
              <a:t> 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89314"/>
            <a:ext cx="7772400" cy="4114800"/>
          </a:xfrm>
        </p:spPr>
        <p:txBody>
          <a:bodyPr/>
          <a:lstStyle/>
          <a:p>
            <a:r>
              <a:rPr lang="en-US" sz="3200" dirty="0" smtClean="0">
                <a:latin typeface="Bell MT" pitchFamily="18" charset="0"/>
              </a:rPr>
              <a:t>What is the impact of the geometry on the location of the patterns?</a:t>
            </a:r>
            <a:endParaRPr lang="en-US" sz="3200" dirty="0">
              <a:latin typeface="Bell MT" pitchFamily="18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331640" y="3284984"/>
            <a:ext cx="2304256" cy="1224136"/>
          </a:xfrm>
          <a:prstGeom prst="ellipse">
            <a:avLst/>
          </a:prstGeom>
          <a:solidFill>
            <a:srgbClr val="FFC000">
              <a:alpha val="48000"/>
            </a:srgb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4139952" y="4797152"/>
            <a:ext cx="2304256" cy="1224136"/>
          </a:xfrm>
          <a:prstGeom prst="ellipse">
            <a:avLst/>
          </a:prstGeom>
          <a:solidFill>
            <a:srgbClr val="FFC000">
              <a:alpha val="48000"/>
            </a:srgb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292080" y="2708920"/>
            <a:ext cx="2304256" cy="1224136"/>
          </a:xfrm>
          <a:prstGeom prst="ellipse">
            <a:avLst/>
          </a:prstGeom>
          <a:solidFill>
            <a:srgbClr val="FFC000">
              <a:alpha val="48000"/>
            </a:srgb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3645024"/>
            <a:ext cx="2088232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ll MT" pitchFamily="18" charset="0"/>
              </a:rPr>
              <a:t>hydrodynamics</a:t>
            </a:r>
            <a:endParaRPr lang="en-US" sz="2400" dirty="0">
              <a:latin typeface="Bell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515719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ll MT" pitchFamily="18" charset="0"/>
              </a:rPr>
              <a:t>geometry</a:t>
            </a:r>
            <a:endParaRPr lang="en-US" sz="2400" dirty="0">
              <a:latin typeface="Bell MT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2120" y="3068960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ll MT" pitchFamily="18" charset="0"/>
              </a:rPr>
              <a:t>bathymetry</a:t>
            </a:r>
            <a:endParaRPr lang="en-US" sz="2400" dirty="0">
              <a:latin typeface="Bell MT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0800000" flipV="1">
            <a:off x="3635896" y="3429000"/>
            <a:ext cx="1584176" cy="288032"/>
          </a:xfrm>
          <a:prstGeom prst="straightConnector1">
            <a:avLst/>
          </a:prstGeom>
          <a:noFill/>
          <a:ln w="63500" cap="flat" cmpd="sng" algn="ctr">
            <a:solidFill>
              <a:schemeClr val="accent1">
                <a:lumMod val="25000"/>
              </a:schemeClr>
            </a:solidFill>
            <a:prstDash val="solid"/>
            <a:round/>
            <a:headEnd type="stealth" w="lg" len="lg"/>
            <a:tailEnd type="stealth" w="lg" len="lg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10800000">
            <a:off x="3347864" y="4437112"/>
            <a:ext cx="792088" cy="576064"/>
          </a:xfrm>
          <a:prstGeom prst="straightConnector1">
            <a:avLst/>
          </a:prstGeom>
          <a:noFill/>
          <a:ln w="63500" cap="flat" cmpd="sng" algn="ctr">
            <a:solidFill>
              <a:srgbClr val="FF0000"/>
            </a:solidFill>
            <a:prstDash val="solid"/>
            <a:round/>
            <a:headEnd type="none" w="lg" len="lg"/>
            <a:tailEnd type="stealth" w="lg" len="lg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476672"/>
            <a:ext cx="8424936" cy="1470025"/>
          </a:xfrm>
        </p:spPr>
        <p:txBody>
          <a:bodyPr/>
          <a:lstStyle/>
          <a:p>
            <a:r>
              <a:rPr lang="en-US" sz="3200" b="1" dirty="0" smtClean="0"/>
              <a:t>Reproduction of the Western Scheldt bathymetry by means of a process-based, morphodynamic model</a:t>
            </a:r>
            <a:endParaRPr lang="en-US" sz="32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664" y="5445224"/>
            <a:ext cx="6400800" cy="550912"/>
          </a:xfrm>
        </p:spPr>
        <p:txBody>
          <a:bodyPr/>
          <a:lstStyle/>
          <a:p>
            <a:r>
              <a:rPr lang="en-US" sz="2000" dirty="0" smtClean="0"/>
              <a:t>Mick van der Wegen and Dano Roelvink</a:t>
            </a: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395536" y="3284984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i="1" dirty="0" smtClean="0">
                <a:latin typeface="Lucida Bright" pitchFamily="18" charset="0"/>
              </a:rPr>
              <a:t>What are the main driving forces that determine the morphological patterns in a tidal embayment?</a:t>
            </a:r>
            <a:endParaRPr lang="en-US" sz="3200" i="1" dirty="0">
              <a:latin typeface="Lucida Bright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467544" y="206084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r: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9952670" cy="1384623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 descr="fig1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59266" cy="6858000"/>
          </a:xfrm>
        </p:spPr>
      </p:pic>
      <p:cxnSp>
        <p:nvCxnSpPr>
          <p:cNvPr id="6" name="Straight Arrow Connector 5"/>
          <p:cNvCxnSpPr/>
          <p:nvPr/>
        </p:nvCxnSpPr>
        <p:spPr bwMode="auto">
          <a:xfrm>
            <a:off x="4067944" y="2204864"/>
            <a:ext cx="2786709" cy="1924"/>
          </a:xfrm>
          <a:prstGeom prst="straightConnector1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5076056" y="1700808"/>
            <a:ext cx="148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50 km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80312" y="4437112"/>
            <a:ext cx="1915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river discharge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75656" y="1268760"/>
            <a:ext cx="191586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en-US" dirty="0" smtClean="0"/>
              <a:t>Only M</a:t>
            </a:r>
            <a:r>
              <a:rPr lang="en-US" baseline="-25000" dirty="0" smtClean="0"/>
              <a:t>2</a:t>
            </a:r>
            <a:r>
              <a:rPr lang="en-US" dirty="0" smtClean="0"/>
              <a:t> tidal forcing</a:t>
            </a:r>
            <a:endParaRPr lang="en-US" dirty="0"/>
          </a:p>
        </p:txBody>
      </p:sp>
      <p:pic>
        <p:nvPicPr>
          <p:cNvPr id="11" name="Picture 4" descr="deltalufo"/>
          <p:cNvPicPr>
            <a:picLocks noChangeAspect="1" noChangeArrowheads="1"/>
          </p:cNvPicPr>
          <p:nvPr/>
        </p:nvPicPr>
        <p:blipFill>
          <a:blip r:embed="rId3" cstate="print"/>
          <a:srcRect t="16220" r="33506" b="18898"/>
          <a:stretch>
            <a:fillRect/>
          </a:stretch>
        </p:blipFill>
        <p:spPr bwMode="auto">
          <a:xfrm>
            <a:off x="0" y="4659603"/>
            <a:ext cx="2915816" cy="2198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-1514475" y="219075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Bell MT" pitchFamily="18" charset="0"/>
              </a:rPr>
              <a:t>Brier Skill Score</a:t>
            </a:r>
          </a:p>
        </p:txBody>
      </p:sp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Bell MT" pitchFamily="18" charset="0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644008" y="548680"/>
          <a:ext cx="4125912" cy="1084263"/>
        </p:xfrm>
        <a:graphic>
          <a:graphicData uri="http://schemas.openxmlformats.org/presentationml/2006/ole">
            <p:oleObj spid="_x0000_s1043458" name="Equation" r:id="rId3" imgW="2032000" imgH="533400" progId="Equation.DSMT4">
              <p:embed/>
            </p:oleObj>
          </a:graphicData>
        </a:graphic>
      </p:graphicFrame>
      <p:pic>
        <p:nvPicPr>
          <p:cNvPr id="81923" name="Picture 8" descr="bss_ext"/>
          <p:cNvPicPr>
            <a:picLocks noChangeAspect="1" noChangeArrowheads="1"/>
          </p:cNvPicPr>
          <p:nvPr/>
        </p:nvPicPr>
        <p:blipFill>
          <a:blip r:embed="rId4" cstate="print"/>
          <a:srcRect l="3316" t="3687" r="51559" b="65649"/>
          <a:stretch>
            <a:fillRect/>
          </a:stretch>
        </p:blipFill>
        <p:spPr bwMode="auto">
          <a:xfrm>
            <a:off x="510639" y="1447299"/>
            <a:ext cx="4573827" cy="4579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2872630" y="1550209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Bell MT" pitchFamily="18" charset="0"/>
            </a:endParaRPr>
          </a:p>
        </p:txBody>
      </p:sp>
      <p:pic>
        <p:nvPicPr>
          <p:cNvPr id="81924" name="Picture 8" descr="bss_ext"/>
          <p:cNvPicPr>
            <a:picLocks noChangeAspect="1" noChangeArrowheads="1"/>
          </p:cNvPicPr>
          <p:nvPr/>
        </p:nvPicPr>
        <p:blipFill>
          <a:blip r:embed="rId4" cstate="print"/>
          <a:srcRect l="50112" t="66111" r="21476" b="15740"/>
          <a:stretch>
            <a:fillRect/>
          </a:stretch>
        </p:blipFill>
        <p:spPr bwMode="auto">
          <a:xfrm>
            <a:off x="5448506" y="2460741"/>
            <a:ext cx="3096344" cy="2914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2450944" y="1454450"/>
            <a:ext cx="1428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>
                <a:latin typeface="Bell MT" pitchFamily="18" charset="0"/>
              </a:rPr>
              <a:t>1= perfect </a:t>
            </a:r>
            <a:endParaRPr lang="en-US" sz="2400" dirty="0" smtClean="0"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302" y="229589"/>
            <a:ext cx="7772400" cy="1143000"/>
          </a:xfrm>
        </p:spPr>
        <p:txBody>
          <a:bodyPr/>
          <a:lstStyle/>
          <a:p>
            <a:r>
              <a:rPr lang="en-US" sz="4800" dirty="0" smtClean="0">
                <a:latin typeface="Bell MT" pitchFamily="18" charset="0"/>
              </a:rPr>
              <a:t>Conclusions </a:t>
            </a:r>
            <a:endParaRPr lang="en-US" sz="4800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435280" cy="4525963"/>
          </a:xfrm>
        </p:spPr>
        <p:txBody>
          <a:bodyPr/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Modeling approach reproduces realistic and characteristic patterns in the Western Scheldt tidal basin.</a:t>
            </a: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Major tidal forcing shows significant skill in reproducing the bathymetry, even for variations in model parameter settings.</a:t>
            </a: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Model performance varies over 200 years due to continuous pattern formation and deepening of the basin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200025"/>
            <a:ext cx="7772400" cy="1143000"/>
          </a:xfrm>
        </p:spPr>
        <p:txBody>
          <a:bodyPr/>
          <a:lstStyle/>
          <a:p>
            <a:r>
              <a:rPr lang="nl-NL" sz="3600" dirty="0" err="1" smtClean="0">
                <a:solidFill>
                  <a:srgbClr val="99CCFF"/>
                </a:solidFill>
              </a:rPr>
              <a:t>How</a:t>
            </a:r>
            <a:r>
              <a:rPr lang="nl-NL" sz="3600" dirty="0" smtClean="0">
                <a:solidFill>
                  <a:srgbClr val="99CCFF"/>
                </a:solidFill>
              </a:rPr>
              <a:t> do </a:t>
            </a:r>
            <a:r>
              <a:rPr lang="nl-NL" sz="3600" dirty="0" err="1" smtClean="0">
                <a:solidFill>
                  <a:srgbClr val="99CCFF"/>
                </a:solidFill>
              </a:rPr>
              <a:t>process-based</a:t>
            </a:r>
            <a:r>
              <a:rPr lang="nl-NL" sz="3600" dirty="0" smtClean="0">
                <a:solidFill>
                  <a:srgbClr val="99CCFF"/>
                </a:solidFill>
              </a:rPr>
              <a:t> models </a:t>
            </a:r>
            <a:r>
              <a:rPr lang="nl-NL" sz="3600" dirty="0" err="1" smtClean="0">
                <a:solidFill>
                  <a:srgbClr val="99CCFF"/>
                </a:solidFill>
              </a:rPr>
              <a:t>perform</a:t>
            </a:r>
            <a:r>
              <a:rPr lang="nl-NL" sz="3600" dirty="0" smtClean="0">
                <a:solidFill>
                  <a:srgbClr val="99CCFF"/>
                </a:solidFill>
              </a:rPr>
              <a:t>?</a:t>
            </a:r>
          </a:p>
        </p:txBody>
      </p:sp>
      <p:pic>
        <p:nvPicPr>
          <p:cNvPr id="5" name="Picture 4" descr="timescales.tif"/>
          <p:cNvPicPr>
            <a:picLocks noChangeAspect="1"/>
          </p:cNvPicPr>
          <p:nvPr/>
        </p:nvPicPr>
        <p:blipFill>
          <a:blip r:embed="rId2" cstate="print"/>
          <a:srcRect l="17500" t="20833" r="38854" b="27361"/>
          <a:stretch>
            <a:fillRect/>
          </a:stretch>
        </p:blipFill>
        <p:spPr>
          <a:xfrm>
            <a:off x="1381125" y="1465237"/>
            <a:ext cx="4410075" cy="3925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 rot="20863107">
            <a:off x="6444474" y="2058526"/>
            <a:ext cx="2399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Measured reality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5248275" y="2581275"/>
            <a:ext cx="1190625" cy="2667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Process – based models</a:t>
            </a:r>
            <a:endParaRPr lang="nl-NL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0338" y="904875"/>
            <a:ext cx="8877300" cy="5227638"/>
          </a:xfrm>
        </p:spPr>
        <p:txBody>
          <a:bodyPr/>
          <a:lstStyle/>
          <a:p>
            <a:r>
              <a:rPr lang="nl-NL" smtClean="0"/>
              <a:t>Based on physical principles like mass conservation.</a:t>
            </a:r>
          </a:p>
          <a:p>
            <a:r>
              <a:rPr lang="nl-NL" smtClean="0"/>
              <a:t>Use mathematical equations for water motion, sediment transport and bottom change</a:t>
            </a:r>
          </a:p>
          <a:p>
            <a:r>
              <a:rPr lang="nl-NL" smtClean="0"/>
              <a:t>Uses an empirical formula for sediment transport derived in a laboratorium (timescale of seconds). </a:t>
            </a:r>
          </a:p>
          <a:p>
            <a:r>
              <a:rPr lang="nl-NL" smtClean="0">
                <a:solidFill>
                  <a:srgbClr val="FFFF00"/>
                </a:solidFill>
              </a:rPr>
              <a:t>General view: Long-term morphological changes are not possible to model using process-based models!</a:t>
            </a:r>
          </a:p>
          <a:p>
            <a:endParaRPr lang="nl-NL" smtClean="0"/>
          </a:p>
          <a:p>
            <a:endParaRPr lang="nl-NL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General view on performance of long-term morphology of process-based models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419100" y="1397000"/>
            <a:ext cx="78581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nl-NL" sz="3200"/>
              <a:t>Morphological models drift away from reality over time due to:</a:t>
            </a:r>
          </a:p>
          <a:p>
            <a:pPr algn="l"/>
            <a:r>
              <a:rPr lang="nl-NL" sz="3200"/>
              <a:t>-Build up of errors;</a:t>
            </a:r>
          </a:p>
          <a:p>
            <a:pPr algn="l"/>
            <a:r>
              <a:rPr lang="nl-NL" sz="3200"/>
              <a:t>-Non-lineair interactions that are unpredictable over time;</a:t>
            </a:r>
          </a:p>
          <a:p>
            <a:pPr algn="l"/>
            <a:r>
              <a:rPr lang="nl-NL" sz="3200"/>
              <a:t>-Processes are missing (simplification of system).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Weather forecast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319338" y="5076825"/>
            <a:ext cx="4381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 sz="1600"/>
              <a:t>(www.buienradar.nl)</a:t>
            </a:r>
          </a:p>
        </p:txBody>
      </p:sp>
      <p:pic>
        <p:nvPicPr>
          <p:cNvPr id="25604" name="Picture 4" descr="chart150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863" y="1146175"/>
            <a:ext cx="8474075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Research question</a:t>
            </a: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404813" y="1150938"/>
            <a:ext cx="78581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nl-NL" sz="3200"/>
              <a:t>What is the value of long-term morphological modelling in estuaries using a process-based model?</a:t>
            </a:r>
          </a:p>
          <a:p>
            <a:pPr algn="l"/>
            <a:endParaRPr lang="nl-NL" sz="3200"/>
          </a:p>
          <a:p>
            <a:pPr algn="l"/>
            <a:r>
              <a:rPr lang="nl-NL" sz="3200"/>
              <a:t>(long-term = decades – century timescale)</a:t>
            </a:r>
          </a:p>
          <a:p>
            <a:pPr algn="l"/>
            <a:endParaRPr lang="nl-NL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165100" y="141288"/>
            <a:ext cx="7981950" cy="542925"/>
          </a:xfrm>
        </p:spPr>
        <p:txBody>
          <a:bodyPr/>
          <a:lstStyle/>
          <a:p>
            <a:r>
              <a:rPr lang="nl-NL" smtClean="0"/>
              <a:t>Case study: Western Scheldt estuary, The Netherlands</a:t>
            </a:r>
          </a:p>
        </p:txBody>
      </p:sp>
      <p:pic>
        <p:nvPicPr>
          <p:cNvPr id="27651" name="Content Placeholder 3" descr="GE_westernscheld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93825"/>
            <a:ext cx="8978900" cy="4775200"/>
          </a:xfrm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159375" y="5459413"/>
            <a:ext cx="3765550" cy="1398587"/>
            <a:chOff x="5158852" y="5459104"/>
            <a:chExt cx="3766783" cy="1398896"/>
          </a:xfrm>
        </p:grpSpPr>
        <p:sp>
          <p:nvSpPr>
            <p:cNvPr id="27671" name="TextBox 4"/>
            <p:cNvSpPr txBox="1">
              <a:spLocks noChangeArrowheads="1"/>
            </p:cNvSpPr>
            <p:nvPr/>
          </p:nvSpPr>
          <p:spPr bwMode="auto">
            <a:xfrm>
              <a:off x="5158852" y="6211669"/>
              <a:ext cx="376678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 sz="3600" b="1"/>
                <a:t>Port of Antwerp</a:t>
              </a:r>
            </a:p>
          </p:txBody>
        </p:sp>
        <p:cxnSp>
          <p:nvCxnSpPr>
            <p:cNvPr id="27672" name="Straight Arrow Connector 6"/>
            <p:cNvCxnSpPr>
              <a:cxnSpLocks noChangeShapeType="1"/>
            </p:cNvCxnSpPr>
            <p:nvPr/>
          </p:nvCxnSpPr>
          <p:spPr bwMode="auto">
            <a:xfrm flipV="1">
              <a:off x="6318913" y="5459104"/>
              <a:ext cx="723332" cy="791572"/>
            </a:xfrm>
            <a:prstGeom prst="straightConnector1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1774825" y="3740150"/>
            <a:ext cx="6618288" cy="1920875"/>
            <a:chOff x="1774209" y="3739487"/>
            <a:chExt cx="6619164" cy="1921975"/>
          </a:xfrm>
        </p:grpSpPr>
        <p:cxnSp>
          <p:nvCxnSpPr>
            <p:cNvPr id="27667" name="Straight Arrow Connector 7"/>
            <p:cNvCxnSpPr>
              <a:cxnSpLocks noChangeShapeType="1"/>
            </p:cNvCxnSpPr>
            <p:nvPr/>
          </p:nvCxnSpPr>
          <p:spPr bwMode="auto">
            <a:xfrm>
              <a:off x="1774209" y="5104263"/>
              <a:ext cx="5063319" cy="0"/>
            </a:xfrm>
            <a:prstGeom prst="straightConnector1">
              <a:avLst/>
            </a:prstGeom>
            <a:noFill/>
            <a:ln w="25400" algn="ctr">
              <a:solidFill>
                <a:srgbClr val="FFFFFF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27668" name="TextBox 9"/>
            <p:cNvSpPr txBox="1">
              <a:spLocks noChangeArrowheads="1"/>
            </p:cNvSpPr>
            <p:nvPr/>
          </p:nvSpPr>
          <p:spPr bwMode="auto">
            <a:xfrm>
              <a:off x="3343702" y="5199797"/>
              <a:ext cx="131018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80 km</a:t>
              </a:r>
            </a:p>
          </p:txBody>
        </p:sp>
        <p:cxnSp>
          <p:nvCxnSpPr>
            <p:cNvPr id="27669" name="Straight Arrow Connector 11"/>
            <p:cNvCxnSpPr>
              <a:cxnSpLocks noChangeShapeType="1"/>
            </p:cNvCxnSpPr>
            <p:nvPr/>
          </p:nvCxnSpPr>
          <p:spPr bwMode="auto">
            <a:xfrm>
              <a:off x="7178722" y="3739487"/>
              <a:ext cx="0" cy="682388"/>
            </a:xfrm>
            <a:prstGeom prst="straightConnector1">
              <a:avLst/>
            </a:prstGeom>
            <a:noFill/>
            <a:ln w="25400" algn="ctr">
              <a:solidFill>
                <a:srgbClr val="FFFFFF"/>
              </a:solidFill>
              <a:round/>
              <a:headEnd type="arrow" w="med" len="med"/>
              <a:tailEnd type="arrow" w="med" len="med"/>
            </a:ln>
          </p:spPr>
        </p:cxnSp>
        <p:sp>
          <p:nvSpPr>
            <p:cNvPr id="27670" name="TextBox 12"/>
            <p:cNvSpPr txBox="1">
              <a:spLocks noChangeArrowheads="1"/>
            </p:cNvSpPr>
            <p:nvPr/>
          </p:nvSpPr>
          <p:spPr bwMode="auto">
            <a:xfrm>
              <a:off x="7369791" y="3903260"/>
              <a:ext cx="1023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5 km</a:t>
              </a:r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2538413" y="3495675"/>
            <a:ext cx="3616325" cy="1158875"/>
            <a:chOff x="2538484" y="3496101"/>
            <a:chExt cx="3616656" cy="1157786"/>
          </a:xfrm>
        </p:grpSpPr>
        <p:cxnSp>
          <p:nvCxnSpPr>
            <p:cNvPr id="27659" name="Straight Arrow Connector 23"/>
            <p:cNvCxnSpPr>
              <a:cxnSpLocks noChangeShapeType="1"/>
            </p:cNvCxnSpPr>
            <p:nvPr/>
          </p:nvCxnSpPr>
          <p:spPr bwMode="auto">
            <a:xfrm>
              <a:off x="3425588" y="4094328"/>
              <a:ext cx="477672" cy="218365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7660" name="Straight Arrow Connector 24"/>
            <p:cNvCxnSpPr>
              <a:cxnSpLocks noChangeShapeType="1"/>
            </p:cNvCxnSpPr>
            <p:nvPr/>
          </p:nvCxnSpPr>
          <p:spPr bwMode="auto">
            <a:xfrm>
              <a:off x="2538484" y="4012442"/>
              <a:ext cx="477671" cy="54591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7661" name="Straight Arrow Connector 27"/>
            <p:cNvCxnSpPr>
              <a:cxnSpLocks noChangeShapeType="1"/>
            </p:cNvCxnSpPr>
            <p:nvPr/>
          </p:nvCxnSpPr>
          <p:spPr bwMode="auto">
            <a:xfrm flipV="1">
              <a:off x="4778991" y="3807725"/>
              <a:ext cx="175146" cy="411708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7662" name="Straight Arrow Connector 29"/>
            <p:cNvCxnSpPr>
              <a:cxnSpLocks noChangeShapeType="1"/>
            </p:cNvCxnSpPr>
            <p:nvPr/>
          </p:nvCxnSpPr>
          <p:spPr bwMode="auto">
            <a:xfrm>
              <a:off x="5568287" y="3739487"/>
              <a:ext cx="395785" cy="300250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</p:spPr>
        </p:cxnSp>
        <p:cxnSp>
          <p:nvCxnSpPr>
            <p:cNvPr id="27663" name="Straight Arrow Connector 32"/>
            <p:cNvCxnSpPr>
              <a:cxnSpLocks noChangeShapeType="1"/>
            </p:cNvCxnSpPr>
            <p:nvPr/>
          </p:nvCxnSpPr>
          <p:spPr bwMode="auto">
            <a:xfrm flipH="1" flipV="1">
              <a:off x="5636525" y="4135272"/>
              <a:ext cx="518615" cy="81886"/>
            </a:xfrm>
            <a:prstGeom prst="straightConnector1">
              <a:avLst/>
            </a:prstGeom>
            <a:noFill/>
            <a:ln w="25400" algn="ctr">
              <a:solidFill>
                <a:srgbClr val="FFFF00"/>
              </a:solidFill>
              <a:round/>
              <a:headEnd/>
              <a:tailEnd type="arrow" w="med" len="med"/>
            </a:ln>
          </p:spPr>
        </p:cxnSp>
        <p:cxnSp>
          <p:nvCxnSpPr>
            <p:cNvPr id="27664" name="Straight Arrow Connector 33"/>
            <p:cNvCxnSpPr>
              <a:cxnSpLocks noChangeShapeType="1"/>
            </p:cNvCxnSpPr>
            <p:nvPr/>
          </p:nvCxnSpPr>
          <p:spPr bwMode="auto">
            <a:xfrm flipH="1">
              <a:off x="4626591" y="3496101"/>
              <a:ext cx="97809" cy="461750"/>
            </a:xfrm>
            <a:prstGeom prst="straightConnector1">
              <a:avLst/>
            </a:prstGeom>
            <a:noFill/>
            <a:ln w="25400" algn="ctr">
              <a:solidFill>
                <a:srgbClr val="FFFF00"/>
              </a:solidFill>
              <a:round/>
              <a:headEnd/>
              <a:tailEnd type="arrow" w="med" len="med"/>
            </a:ln>
          </p:spPr>
        </p:cxnSp>
        <p:cxnSp>
          <p:nvCxnSpPr>
            <p:cNvPr id="27665" name="Straight Arrow Connector 35"/>
            <p:cNvCxnSpPr>
              <a:cxnSpLocks noChangeShapeType="1"/>
            </p:cNvCxnSpPr>
            <p:nvPr/>
          </p:nvCxnSpPr>
          <p:spPr bwMode="auto">
            <a:xfrm flipH="1">
              <a:off x="3630304" y="4603845"/>
              <a:ext cx="686939" cy="50042"/>
            </a:xfrm>
            <a:prstGeom prst="straightConnector1">
              <a:avLst/>
            </a:prstGeom>
            <a:noFill/>
            <a:ln w="25400" algn="ctr">
              <a:solidFill>
                <a:srgbClr val="FFFF00"/>
              </a:solidFill>
              <a:round/>
              <a:headEnd/>
              <a:tailEnd type="arrow" w="med" len="med"/>
            </a:ln>
          </p:spPr>
        </p:cxnSp>
        <p:cxnSp>
          <p:nvCxnSpPr>
            <p:cNvPr id="27666" name="Straight Arrow Connector 37"/>
            <p:cNvCxnSpPr>
              <a:cxnSpLocks noChangeShapeType="1"/>
            </p:cNvCxnSpPr>
            <p:nvPr/>
          </p:nvCxnSpPr>
          <p:spPr bwMode="auto">
            <a:xfrm flipH="1" flipV="1">
              <a:off x="2565780" y="3766782"/>
              <a:ext cx="491319" cy="68239"/>
            </a:xfrm>
            <a:prstGeom prst="straightConnector1">
              <a:avLst/>
            </a:prstGeom>
            <a:noFill/>
            <a:ln w="25400" algn="ctr">
              <a:solidFill>
                <a:srgbClr val="FFFF00"/>
              </a:solidFill>
              <a:round/>
              <a:headEnd/>
              <a:tailEnd type="arrow" w="med" len="med"/>
            </a:ln>
          </p:spPr>
        </p:cxn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0" y="3495675"/>
            <a:ext cx="9321800" cy="1852613"/>
            <a:chOff x="0" y="3496100"/>
            <a:chExt cx="9321420" cy="1852306"/>
          </a:xfrm>
        </p:grpSpPr>
        <p:sp>
          <p:nvSpPr>
            <p:cNvPr id="27657" name="TextBox 20"/>
            <p:cNvSpPr txBox="1">
              <a:spLocks noChangeArrowheads="1"/>
            </p:cNvSpPr>
            <p:nvPr/>
          </p:nvSpPr>
          <p:spPr bwMode="auto">
            <a:xfrm>
              <a:off x="6892120" y="4517409"/>
              <a:ext cx="24293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Tidal range: 5.2m</a:t>
              </a:r>
            </a:p>
          </p:txBody>
        </p:sp>
        <p:sp>
          <p:nvSpPr>
            <p:cNvPr id="27658" name="TextBox 21"/>
            <p:cNvSpPr txBox="1">
              <a:spLocks noChangeArrowheads="1"/>
            </p:cNvSpPr>
            <p:nvPr/>
          </p:nvSpPr>
          <p:spPr bwMode="auto">
            <a:xfrm>
              <a:off x="0" y="3496100"/>
              <a:ext cx="242930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nl-NL"/>
                <a:t>Tidal range: 3.8m</a:t>
              </a: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03738" y="4244975"/>
            <a:ext cx="160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Fine sand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measuredbathy18601970_def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1075" y="0"/>
            <a:ext cx="4352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smtClean="0"/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219075" y="1214438"/>
            <a:ext cx="43116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nl-NL"/>
              <a:t>Hindcast of 1860-1970 period:</a:t>
            </a:r>
          </a:p>
          <a:p>
            <a:r>
              <a:rPr lang="nl-NL"/>
              <a:t>(110 years)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p_time"/>
          <p:cNvPicPr/>
          <p:nvPr/>
        </p:nvPicPr>
        <p:blipFill>
          <a:blip r:embed="rId2" cstate="print"/>
          <a:srcRect t="4474" b="7426"/>
          <a:stretch>
            <a:fillRect/>
          </a:stretch>
        </p:blipFill>
        <p:spPr bwMode="auto">
          <a:xfrm>
            <a:off x="0" y="0"/>
            <a:ext cx="36004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851920" y="0"/>
            <a:ext cx="45365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1998 bathymetry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Flattened bathymetry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After 15 years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After 30 years</a:t>
            </a: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After 200 years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296" y="217714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Bell MT" pitchFamily="18" charset="0"/>
              </a:rPr>
              <a:t>Variations:</a:t>
            </a:r>
            <a:endParaRPr lang="en-US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174" y="1601190"/>
            <a:ext cx="7772400" cy="4114800"/>
          </a:xfrm>
        </p:spPr>
        <p:txBody>
          <a:bodyPr/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Tidal Forcing M2, M4, M6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Transport formulation Engelund Hansen, Van Rijn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Bed slope parameter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2D, 3D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Inclusion/exclusion :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Dredging and dumping actvities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River discharge (500 m3/s)</a:t>
            </a:r>
          </a:p>
          <a:p>
            <a:pPr lvl="1"/>
            <a:r>
              <a:rPr lang="en-US" sz="2400" dirty="0" smtClean="0">
                <a:latin typeface="Arial" pitchFamily="34" charset="0"/>
                <a:cs typeface="Arial" pitchFamily="34" charset="0"/>
              </a:rPr>
              <a:t>Non-erodible substrate</a:t>
            </a: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Sediment grain size</a:t>
            </a:r>
          </a:p>
          <a:p>
            <a:pPr lvl="1"/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0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23460" t="8193" r="50814" b="76969"/>
          <a:stretch>
            <a:fillRect/>
          </a:stretch>
        </p:blipFill>
        <p:spPr bwMode="auto">
          <a:xfrm>
            <a:off x="2555776" y="0"/>
            <a:ext cx="6588224" cy="317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0" y="908720"/>
            <a:ext cx="24785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measured 1998 </a:t>
            </a:r>
            <a:endParaRPr lang="en-US" sz="2800" dirty="0">
              <a:latin typeface="Bell MT" pitchFamily="18" charset="0"/>
            </a:endParaRP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611560" y="4149080"/>
            <a:ext cx="1268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EH-2D</a:t>
            </a:r>
            <a:endParaRPr lang="en-US" sz="2800" dirty="0">
              <a:latin typeface="Bell MT" pitchFamily="18" charset="0"/>
            </a:endParaRPr>
          </a:p>
        </p:txBody>
      </p:sp>
      <p:pic>
        <p:nvPicPr>
          <p:cNvPr id="7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23460" t="25930" r="50450" b="60036"/>
          <a:stretch>
            <a:fillRect/>
          </a:stretch>
        </p:blipFill>
        <p:spPr bwMode="auto">
          <a:xfrm>
            <a:off x="2555776" y="3140968"/>
            <a:ext cx="6588224" cy="2960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0" y="908720"/>
            <a:ext cx="24785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measured 1998 </a:t>
            </a:r>
            <a:endParaRPr lang="en-US" sz="2800" dirty="0">
              <a:latin typeface="Bell MT" pitchFamily="18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79512" y="4437112"/>
            <a:ext cx="190468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EH-3D-M2</a:t>
            </a:r>
            <a:endParaRPr lang="en-US" sz="2800" dirty="0">
              <a:latin typeface="Bell MT" pitchFamily="18" charset="0"/>
            </a:endParaRPr>
          </a:p>
        </p:txBody>
      </p:sp>
      <p:pic>
        <p:nvPicPr>
          <p:cNvPr id="14350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23460" t="8193" r="50814" b="76969"/>
          <a:stretch>
            <a:fillRect/>
          </a:stretch>
        </p:blipFill>
        <p:spPr bwMode="auto">
          <a:xfrm>
            <a:off x="2555776" y="0"/>
            <a:ext cx="6588224" cy="317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50010" t="8248" r="25290" b="76970"/>
          <a:stretch>
            <a:fillRect/>
          </a:stretch>
        </p:blipFill>
        <p:spPr bwMode="auto">
          <a:xfrm>
            <a:off x="2555776" y="3068960"/>
            <a:ext cx="6588224" cy="3294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06500" name="Picture 4" descr="deltaluf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488" y="196850"/>
            <a:ext cx="7559675" cy="584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7"/>
          <p:cNvSpPr>
            <a:spLocks noChangeArrowheads="1"/>
          </p:cNvSpPr>
          <p:nvPr/>
        </p:nvSpPr>
        <p:spPr bwMode="auto">
          <a:xfrm>
            <a:off x="0" y="908720"/>
            <a:ext cx="24785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measured 1998 </a:t>
            </a:r>
            <a:endParaRPr lang="en-US" sz="2800" dirty="0">
              <a:latin typeface="Bell MT" pitchFamily="18" charset="0"/>
            </a:endParaRPr>
          </a:p>
        </p:txBody>
      </p:sp>
      <p:pic>
        <p:nvPicPr>
          <p:cNvPr id="14350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23460" t="8193" r="50814" b="76969"/>
          <a:stretch>
            <a:fillRect/>
          </a:stretch>
        </p:blipFill>
        <p:spPr bwMode="auto">
          <a:xfrm>
            <a:off x="2555776" y="0"/>
            <a:ext cx="6588224" cy="3174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251520" y="4653136"/>
            <a:ext cx="18373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>
                <a:latin typeface="Bell MT" pitchFamily="18" charset="0"/>
              </a:rPr>
              <a:t>EH-3D-nel</a:t>
            </a:r>
            <a:endParaRPr lang="en-US" sz="2800" dirty="0">
              <a:latin typeface="Bell MT" pitchFamily="18" charset="0"/>
            </a:endParaRPr>
          </a:p>
        </p:txBody>
      </p:sp>
      <p:pic>
        <p:nvPicPr>
          <p:cNvPr id="9" name="Picture 3" descr="depfinalcases"/>
          <p:cNvPicPr>
            <a:picLocks noChangeAspect="1" noChangeArrowheads="1"/>
          </p:cNvPicPr>
          <p:nvPr/>
        </p:nvPicPr>
        <p:blipFill>
          <a:blip r:embed="rId2" cstate="print"/>
          <a:srcRect l="50421" t="25494" r="25290" b="60036"/>
          <a:stretch>
            <a:fillRect/>
          </a:stretch>
        </p:blipFill>
        <p:spPr bwMode="auto">
          <a:xfrm>
            <a:off x="2555776" y="3068960"/>
            <a:ext cx="6588224" cy="327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en-US" dirty="0" smtClean="0"/>
              <a:t>Mean depth</a:t>
            </a:r>
            <a:endParaRPr lang="en-US" dirty="0"/>
          </a:p>
        </p:txBody>
      </p:sp>
      <p:pic>
        <p:nvPicPr>
          <p:cNvPr id="4" name="Content Placeholder 3" descr="fig8.tif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623" t="3814" r="13009"/>
          <a:stretch>
            <a:fillRect/>
          </a:stretch>
        </p:blipFill>
        <p:spPr>
          <a:xfrm>
            <a:off x="0" y="1246744"/>
            <a:ext cx="5940152" cy="5611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119664" y="1556792"/>
            <a:ext cx="30243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Exporting basin: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About 1m deepening over 200 years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~100 Mm</a:t>
            </a:r>
            <a:r>
              <a:rPr lang="en-US" sz="28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/200 years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~500,000 m</a:t>
            </a:r>
            <a:r>
              <a:rPr lang="en-US" sz="28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/year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83" y="0"/>
            <a:ext cx="8229600" cy="1143000"/>
          </a:xfrm>
        </p:spPr>
        <p:txBody>
          <a:bodyPr/>
          <a:lstStyle/>
          <a:p>
            <a:r>
              <a:rPr lang="en-US" dirty="0" smtClean="0"/>
              <a:t>Hypsometry after 200 years </a:t>
            </a:r>
            <a:endParaRPr lang="en-US" dirty="0"/>
          </a:p>
        </p:txBody>
      </p:sp>
      <p:pic>
        <p:nvPicPr>
          <p:cNvPr id="4" name="Content Placeholder 3" descr="fig6.tif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1581" b="23844"/>
          <a:stretch>
            <a:fillRect/>
          </a:stretch>
        </p:blipFill>
        <p:spPr>
          <a:xfrm>
            <a:off x="14657" y="1543793"/>
            <a:ext cx="9129343" cy="42157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765588" y="361578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Bell MT" pitchFamily="18" charset="0"/>
              </a:rPr>
              <a:t>Brier Skill Score</a:t>
            </a:r>
          </a:p>
        </p:txBody>
      </p:sp>
      <p:sp>
        <p:nvSpPr>
          <p:cNvPr id="4100" name="Content Placeholder 2"/>
          <p:cNvSpPr>
            <a:spLocks noGrp="1"/>
          </p:cNvSpPr>
          <p:nvPr>
            <p:ph idx="1"/>
          </p:nvPr>
        </p:nvSpPr>
        <p:spPr>
          <a:xfrm>
            <a:off x="475013" y="3162984"/>
            <a:ext cx="8455231" cy="2810303"/>
          </a:xfrm>
        </p:spPr>
        <p:txBody>
          <a:bodyPr/>
          <a:lstStyle/>
          <a:p>
            <a:r>
              <a:rPr lang="en-US" sz="2800" i="1" dirty="0" smtClean="0">
                <a:latin typeface="Arial" pitchFamily="34" charset="0"/>
                <a:cs typeface="Arial" pitchFamily="34" charset="0"/>
              </a:rPr>
              <a:t>Δvol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- volumetric change compared to the initial flat bed, (m</a:t>
            </a:r>
            <a:r>
              <a:rPr lang="en-US" sz="2800" baseline="30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r>
              <a:rPr lang="en-US" sz="2800" i="1" dirty="0" smtClean="0">
                <a:latin typeface="Arial" pitchFamily="34" charset="0"/>
                <a:cs typeface="Arial" pitchFamily="34" charset="0"/>
              </a:rPr>
              <a:t>mod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- modeled quantity, </a:t>
            </a:r>
          </a:p>
          <a:p>
            <a:r>
              <a:rPr lang="en-US" sz="2800" i="1" dirty="0" smtClean="0">
                <a:latin typeface="Arial" pitchFamily="34" charset="0"/>
                <a:cs typeface="Arial" pitchFamily="34" charset="0"/>
              </a:rPr>
              <a:t>meas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- measured quantity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=1 is perfect model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&lt;0 is worse than a flat bed</a:t>
            </a: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Bell MT" pitchFamily="18" charset="0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844866" y="1508167"/>
          <a:ext cx="5310009" cy="1395436"/>
        </p:xfrm>
        <a:graphic>
          <a:graphicData uri="http://schemas.openxmlformats.org/presentationml/2006/ole">
            <p:oleObj spid="_x0000_s1038338" name="Equation" r:id="rId3" imgW="2032000" imgH="5334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9565" y="403761"/>
            <a:ext cx="2069275" cy="6656119"/>
          </a:xfrm>
        </p:spPr>
        <p:txBody>
          <a:bodyPr/>
          <a:lstStyle/>
          <a:p>
            <a:r>
              <a:rPr lang="en-US" sz="2400" dirty="0" smtClean="0"/>
              <a:t>1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0.75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0.75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0.76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0.83</a:t>
            </a:r>
            <a:endParaRPr lang="en-US" sz="2400" dirty="0"/>
          </a:p>
        </p:txBody>
      </p:sp>
      <p:pic>
        <p:nvPicPr>
          <p:cNvPr id="2560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9285" y="0"/>
            <a:ext cx="66947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8130" y="368135"/>
            <a:ext cx="105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948264" cy="1143000"/>
          </a:xfrm>
        </p:spPr>
        <p:txBody>
          <a:bodyPr/>
          <a:lstStyle/>
          <a:p>
            <a:r>
              <a:rPr lang="en-US" dirty="0" smtClean="0">
                <a:latin typeface="Bell MT" pitchFamily="18" charset="0"/>
              </a:rPr>
              <a:t>What determines the BSS?</a:t>
            </a:r>
            <a:endParaRPr lang="en-US" dirty="0">
              <a:latin typeface="Bell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924944"/>
            <a:ext cx="6696744" cy="1889051"/>
          </a:xfrm>
        </p:spPr>
        <p:txBody>
          <a:bodyPr/>
          <a:lstStyle/>
          <a:p>
            <a:r>
              <a:rPr lang="en-US" sz="3200" dirty="0" smtClean="0">
                <a:latin typeface="Bell MT" pitchFamily="18" charset="0"/>
              </a:rPr>
              <a:t>Amplitude (</a:t>
            </a:r>
            <a:r>
              <a:rPr lang="el-GR" sz="3200" dirty="0" smtClean="0">
                <a:latin typeface="Times New Roman"/>
                <a:cs typeface="Times New Roman"/>
              </a:rPr>
              <a:t>α</a:t>
            </a:r>
            <a:r>
              <a:rPr lang="en-US" sz="3200" dirty="0" smtClean="0">
                <a:latin typeface="Bell MT" pitchFamily="18" charset="0"/>
              </a:rPr>
              <a:t>)</a:t>
            </a:r>
          </a:p>
          <a:p>
            <a:pPr>
              <a:buNone/>
            </a:pPr>
            <a:r>
              <a:rPr lang="en-US" sz="3200" dirty="0" smtClean="0">
                <a:latin typeface="Bell MT" pitchFamily="18" charset="0"/>
              </a:rPr>
              <a:t>   (size of the patterns)</a:t>
            </a:r>
          </a:p>
          <a:p>
            <a:r>
              <a:rPr lang="en-US" sz="3200" dirty="0" smtClean="0">
                <a:latin typeface="Bell MT" pitchFamily="18" charset="0"/>
              </a:rPr>
              <a:t>Phase (</a:t>
            </a:r>
            <a:r>
              <a:rPr lang="el-GR" sz="3200" dirty="0" smtClean="0">
                <a:latin typeface="Times New Roman"/>
                <a:cs typeface="Times New Roman"/>
              </a:rPr>
              <a:t>β</a:t>
            </a:r>
            <a:r>
              <a:rPr lang="en-US" sz="3200" dirty="0" smtClean="0">
                <a:latin typeface="Bell MT" pitchFamily="18" charset="0"/>
              </a:rPr>
              <a:t>)</a:t>
            </a:r>
          </a:p>
          <a:p>
            <a:pPr>
              <a:buNone/>
            </a:pPr>
            <a:r>
              <a:rPr lang="en-US" sz="3200" dirty="0" smtClean="0">
                <a:latin typeface="Bell MT" pitchFamily="18" charset="0"/>
              </a:rPr>
              <a:t>   (location)</a:t>
            </a:r>
          </a:p>
          <a:p>
            <a:r>
              <a:rPr lang="en-US" sz="3200" dirty="0" smtClean="0">
                <a:latin typeface="Bell MT" pitchFamily="18" charset="0"/>
              </a:rPr>
              <a:t>Mean level (</a:t>
            </a:r>
            <a:r>
              <a:rPr lang="el-GR" sz="3200" dirty="0" smtClean="0">
                <a:latin typeface="Times New Roman"/>
                <a:cs typeface="Times New Roman"/>
              </a:rPr>
              <a:t>γ</a:t>
            </a:r>
            <a:r>
              <a:rPr lang="en-US" sz="3200" dirty="0" smtClean="0">
                <a:latin typeface="Bell MT" pitchFamily="18" charset="0"/>
              </a:rPr>
              <a:t>)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2996952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Pattern formation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414908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Pattern formation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5301208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</a:rPr>
              <a:t>Longitudinal profile</a:t>
            </a:r>
            <a:endParaRPr lang="en-US" sz="2800" dirty="0">
              <a:solidFill>
                <a:srgbClr val="7030A0"/>
              </a:solidFill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04048" y="1183758"/>
          <a:ext cx="3312368" cy="1021106"/>
        </p:xfrm>
        <a:graphic>
          <a:graphicData uri="http://schemas.openxmlformats.org/presentationml/2006/ole">
            <p:oleObj spid="_x0000_s1039362" name="Equation" r:id="rId3" imgW="1269846" imgH="393926" progId="Equation.DSMT4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323528" y="1196752"/>
          <a:ext cx="4125912" cy="1084263"/>
        </p:xfrm>
        <a:graphic>
          <a:graphicData uri="http://schemas.openxmlformats.org/presentationml/2006/ole">
            <p:oleObj spid="_x0000_s1039363" name="Equation" r:id="rId4" imgW="2032000" imgH="533400" progId="Equation.DSMT4">
              <p:embed/>
            </p:oleObj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292080" y="2420888"/>
            <a:ext cx="3121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dirty="0" smtClean="0">
                <a:latin typeface="Bell MT" pitchFamily="18" charset="0"/>
              </a:rPr>
              <a:t>(Sutherland et al. 2004)</a:t>
            </a:r>
            <a:endParaRPr lang="en-US" sz="2400" dirty="0"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bss_ext"/>
          <p:cNvPicPr/>
          <p:nvPr/>
        </p:nvPicPr>
        <p:blipFill>
          <a:blip r:embed="rId2" cstate="print"/>
          <a:srcRect t="33833" b="5963"/>
          <a:stretch>
            <a:fillRect/>
          </a:stretch>
        </p:blipFill>
        <p:spPr bwMode="auto">
          <a:xfrm>
            <a:off x="0" y="0"/>
            <a:ext cx="76683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 bwMode="auto">
          <a:xfrm>
            <a:off x="1907704" y="0"/>
            <a:ext cx="576064" cy="36004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5364088" y="0"/>
            <a:ext cx="576064" cy="36004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979712" y="3429000"/>
            <a:ext cx="576064" cy="36004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2637" y="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Phasing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80115" y="0"/>
            <a:ext cx="3621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Amplitude and Phasing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89873" y="3359575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Mean level</a:t>
            </a:r>
            <a:endParaRPr lang="en-US" dirty="0"/>
          </a:p>
        </p:txBody>
      </p:sp>
      <p:pic>
        <p:nvPicPr>
          <p:cNvPr id="11" name="Picture 8" descr="bss_ext"/>
          <p:cNvPicPr>
            <a:picLocks noChangeAspect="1" noChangeArrowheads="1"/>
          </p:cNvPicPr>
          <p:nvPr/>
        </p:nvPicPr>
        <p:blipFill>
          <a:blip r:embed="rId2" cstate="print"/>
          <a:srcRect l="50112" t="66111" r="21476" b="15740"/>
          <a:stretch>
            <a:fillRect/>
          </a:stretch>
        </p:blipFill>
        <p:spPr bwMode="auto">
          <a:xfrm>
            <a:off x="4067944" y="3501008"/>
            <a:ext cx="3096344" cy="2914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171450" y="2057400"/>
            <a:ext cx="10135671" cy="2714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Confidence index</a:t>
            </a:r>
            <a:endParaRPr lang="en-US" dirty="0"/>
          </a:p>
        </p:txBody>
      </p:sp>
      <p:sp>
        <p:nvSpPr>
          <p:cNvPr id="551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19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19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51941" name="Object 5"/>
          <p:cNvGraphicFramePr>
            <a:graphicFrameLocks noChangeAspect="1"/>
          </p:cNvGraphicFramePr>
          <p:nvPr/>
        </p:nvGraphicFramePr>
        <p:xfrm>
          <a:off x="3095625" y="2504890"/>
          <a:ext cx="3411358" cy="1574473"/>
        </p:xfrm>
        <a:graphic>
          <a:graphicData uri="http://schemas.openxmlformats.org/presentationml/2006/ole">
            <p:oleObj spid="_x0000_s1236994" name="Equation" r:id="rId3" imgW="977900" imgH="457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3dMPI2.tiff"/>
          <p:cNvPicPr/>
          <p:nvPr/>
        </p:nvPicPr>
        <p:blipFill>
          <a:blip r:embed="rId2" cstate="print"/>
          <a:srcRect b="49262"/>
          <a:stretch>
            <a:fillRect/>
          </a:stretch>
        </p:blipFill>
        <p:spPr>
          <a:xfrm>
            <a:off x="-467107" y="2025396"/>
            <a:ext cx="9758959" cy="36610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/>
          <p:nvPr/>
        </p:nvSpPr>
        <p:spPr bwMode="auto">
          <a:xfrm>
            <a:off x="-252536" y="0"/>
            <a:ext cx="9793088" cy="2132856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54868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1856-1887 period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8274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00FF"/>
                </a:solidFill>
              </a:rPr>
              <a:t>1951-1983 period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11545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1983-2013 period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863133" y="1709192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Accuracy performance</a:t>
            </a:r>
            <a:endParaRPr lang="en-GB" sz="2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280914" y="1718717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Skill performance</a:t>
            </a:r>
            <a:endParaRPr lang="en-GB" sz="2400" i="1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-1837292" y="3069541"/>
            <a:ext cx="4752528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200" dirty="0" smtClean="0"/>
              <a:t>       Volume  / Total volume</a:t>
            </a:r>
            <a:endParaRPr lang="en-GB" sz="2200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2843226" y="3429582"/>
            <a:ext cx="345638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7175" y="314325"/>
            <a:ext cx="8667750" cy="428625"/>
          </a:xfrm>
        </p:spPr>
        <p:txBody>
          <a:bodyPr/>
          <a:lstStyle/>
          <a:p>
            <a:r>
              <a:rPr lang="nl-NL" dirty="0" err="1" smtClean="0"/>
              <a:t>Morphological</a:t>
            </a:r>
            <a:r>
              <a:rPr lang="nl-NL" dirty="0" smtClean="0"/>
              <a:t> </a:t>
            </a:r>
            <a:r>
              <a:rPr lang="nl-NL" dirty="0" err="1" smtClean="0"/>
              <a:t>process-based</a:t>
            </a:r>
            <a:r>
              <a:rPr lang="nl-NL" dirty="0" smtClean="0"/>
              <a:t> model: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1162050" y="1323975"/>
            <a:ext cx="798195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nl-NL" sz="2800" dirty="0"/>
              <a:t>FINEL2d model (</a:t>
            </a:r>
            <a:r>
              <a:rPr lang="nl-NL" sz="2800" dirty="0">
                <a:hlinkClick r:id="rId2"/>
              </a:rPr>
              <a:t>www.finel2d.com</a:t>
            </a:r>
            <a:r>
              <a:rPr lang="nl-NL" sz="2800" dirty="0"/>
              <a:t> ):</a:t>
            </a:r>
          </a:p>
          <a:p>
            <a:pPr algn="l">
              <a:buFont typeface="Arial" charset="0"/>
              <a:buChar char="•"/>
            </a:pPr>
            <a:r>
              <a:rPr lang="nl-NL" sz="2800" dirty="0"/>
              <a:t> </a:t>
            </a:r>
            <a:r>
              <a:rPr lang="nl-NL" sz="2800" dirty="0" smtClean="0"/>
              <a:t>2DH </a:t>
            </a:r>
            <a:r>
              <a:rPr lang="nl-NL" sz="2800" dirty="0" err="1"/>
              <a:t>simulation</a:t>
            </a:r>
            <a:r>
              <a:rPr lang="nl-NL" sz="2800" dirty="0"/>
              <a:t> </a:t>
            </a:r>
            <a:r>
              <a:rPr lang="nl-NL" sz="2800" dirty="0" err="1" smtClean="0"/>
              <a:t>finite</a:t>
            </a:r>
            <a:r>
              <a:rPr lang="nl-NL" sz="2800" dirty="0" smtClean="0"/>
              <a:t> </a:t>
            </a:r>
            <a:r>
              <a:rPr lang="nl-NL" sz="2800" dirty="0" err="1"/>
              <a:t>elements</a:t>
            </a:r>
            <a:r>
              <a:rPr lang="nl-NL" sz="2800" dirty="0"/>
              <a:t> </a:t>
            </a:r>
            <a:r>
              <a:rPr lang="nl-NL" sz="2800" dirty="0" err="1"/>
              <a:t>method</a:t>
            </a:r>
            <a:r>
              <a:rPr lang="nl-NL" sz="2800" dirty="0"/>
              <a:t>;</a:t>
            </a:r>
          </a:p>
          <a:p>
            <a:pPr algn="l">
              <a:buFont typeface="Arial" charset="0"/>
              <a:buChar char="•"/>
            </a:pPr>
            <a:r>
              <a:rPr lang="nl-NL" sz="2800" dirty="0" smtClean="0"/>
              <a:t> </a:t>
            </a:r>
            <a:r>
              <a:rPr lang="nl-NL" sz="2800" dirty="0" err="1" smtClean="0"/>
              <a:t>Only</a:t>
            </a:r>
            <a:r>
              <a:rPr lang="nl-NL" sz="2800" dirty="0" smtClean="0"/>
              <a:t> </a:t>
            </a:r>
            <a:r>
              <a:rPr lang="nl-NL" sz="2800" dirty="0" err="1"/>
              <a:t>tidal</a:t>
            </a:r>
            <a:r>
              <a:rPr lang="nl-NL" sz="2800" dirty="0"/>
              <a:t> </a:t>
            </a:r>
            <a:r>
              <a:rPr lang="nl-NL" sz="2800" dirty="0" err="1"/>
              <a:t>forcing</a:t>
            </a:r>
            <a:r>
              <a:rPr lang="nl-NL" sz="2800" dirty="0"/>
              <a:t>; </a:t>
            </a:r>
          </a:p>
          <a:p>
            <a:pPr algn="l">
              <a:buFont typeface="Arial" charset="0"/>
              <a:buChar char="•"/>
            </a:pPr>
            <a:r>
              <a:rPr lang="nl-NL" sz="2800" dirty="0"/>
              <a:t> </a:t>
            </a:r>
            <a:r>
              <a:rPr lang="nl-NL" sz="2800" dirty="0" err="1"/>
              <a:t>Engelund-Hansen</a:t>
            </a:r>
            <a:r>
              <a:rPr lang="nl-NL" sz="2800" dirty="0"/>
              <a:t> sediment transport </a:t>
            </a:r>
            <a:r>
              <a:rPr lang="nl-NL" sz="2800" dirty="0" err="1"/>
              <a:t>formula</a:t>
            </a:r>
            <a:endParaRPr lang="nl-NL" sz="2800" dirty="0"/>
          </a:p>
          <a:p>
            <a:pPr algn="l">
              <a:buFont typeface="Arial" charset="0"/>
              <a:buChar char="•"/>
            </a:pPr>
            <a:r>
              <a:rPr lang="nl-NL" sz="2800" dirty="0"/>
              <a:t> 1 </a:t>
            </a:r>
            <a:r>
              <a:rPr lang="nl-NL" sz="2800" dirty="0" err="1"/>
              <a:t>fraction</a:t>
            </a:r>
            <a:r>
              <a:rPr lang="nl-NL" sz="2800" dirty="0"/>
              <a:t> of </a:t>
            </a:r>
            <a:r>
              <a:rPr lang="nl-NL" sz="2800" dirty="0" err="1"/>
              <a:t>sand</a:t>
            </a:r>
            <a:endParaRPr lang="nl-NL" sz="2800" dirty="0"/>
          </a:p>
          <a:p>
            <a:pPr algn="l">
              <a:buFont typeface="Arial" charset="0"/>
              <a:buChar char="•"/>
            </a:pPr>
            <a:r>
              <a:rPr lang="nl-NL" sz="2800" dirty="0"/>
              <a:t> </a:t>
            </a:r>
            <a:r>
              <a:rPr lang="nl-NL" sz="2800" dirty="0" err="1"/>
              <a:t>Roughness</a:t>
            </a:r>
            <a:r>
              <a:rPr lang="nl-NL" sz="2800" dirty="0"/>
              <a:t> constant in time and </a:t>
            </a:r>
            <a:r>
              <a:rPr lang="nl-NL" sz="2800" dirty="0" err="1"/>
              <a:t>space</a:t>
            </a:r>
            <a:endParaRPr lang="nl-NL" sz="2800" dirty="0"/>
          </a:p>
          <a:p>
            <a:pPr algn="l">
              <a:buFont typeface="Arial" charset="0"/>
              <a:buChar char="•"/>
            </a:pPr>
            <a:r>
              <a:rPr lang="nl-NL" sz="2800" dirty="0"/>
              <a:t> MORFAC: 24.75</a:t>
            </a:r>
          </a:p>
          <a:p>
            <a:pPr algn="l">
              <a:buFont typeface="Arial" charset="0"/>
              <a:buChar char="•"/>
            </a:pPr>
            <a:r>
              <a:rPr lang="nl-NL" sz="2800" dirty="0"/>
              <a:t> </a:t>
            </a:r>
            <a:r>
              <a:rPr lang="nl-NL" sz="2800" dirty="0" err="1"/>
              <a:t>Non-erodable</a:t>
            </a:r>
            <a:r>
              <a:rPr lang="nl-NL" sz="2800" dirty="0"/>
              <a:t> </a:t>
            </a:r>
            <a:r>
              <a:rPr lang="nl-NL" sz="2800" dirty="0" err="1"/>
              <a:t>layer</a:t>
            </a:r>
            <a:endParaRPr lang="nl-NL" sz="2800" dirty="0"/>
          </a:p>
          <a:p>
            <a:pPr algn="l">
              <a:buFont typeface="Arial" charset="0"/>
              <a:buChar char="•"/>
            </a:pPr>
            <a:r>
              <a:rPr lang="nl-NL" sz="2800" dirty="0"/>
              <a:t> </a:t>
            </a:r>
            <a:r>
              <a:rPr lang="nl-NL" sz="2800" dirty="0" err="1"/>
              <a:t>Parameterisation</a:t>
            </a:r>
            <a:r>
              <a:rPr lang="nl-NL" sz="2800" dirty="0"/>
              <a:t> of </a:t>
            </a:r>
            <a:r>
              <a:rPr lang="nl-NL" sz="2800" dirty="0" err="1"/>
              <a:t>spiral</a:t>
            </a:r>
            <a:r>
              <a:rPr lang="nl-NL" sz="2800" dirty="0"/>
              <a:t> </a:t>
            </a:r>
            <a:r>
              <a:rPr lang="nl-NL" sz="2800" dirty="0" err="1"/>
              <a:t>flow</a:t>
            </a:r>
            <a:endParaRPr lang="nl-NL" sz="2800" dirty="0"/>
          </a:p>
          <a:p>
            <a:pPr algn="l">
              <a:buFont typeface="Arial" charset="0"/>
              <a:buChar char="•"/>
            </a:pPr>
            <a:r>
              <a:rPr lang="nl-NL" sz="2800" dirty="0"/>
              <a:t> Water motion </a:t>
            </a:r>
            <a:r>
              <a:rPr lang="nl-NL" sz="2800" dirty="0" err="1"/>
              <a:t>calibrated</a:t>
            </a:r>
            <a:endParaRPr lang="nl-NL" sz="2800" dirty="0"/>
          </a:p>
          <a:p>
            <a:endParaRPr lang="nl-NL" sz="4000" dirty="0"/>
          </a:p>
          <a:p>
            <a:endParaRPr lang="nl-NL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17807</TotalTime>
  <Words>1570</Words>
  <Application>Microsoft Office PowerPoint</Application>
  <PresentationFormat>On-screen Show (4:3)</PresentationFormat>
  <Paragraphs>386</Paragraphs>
  <Slides>88</Slides>
  <Notes>9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0" baseType="lpstr">
      <vt:lpstr>Default Design</vt:lpstr>
      <vt:lpstr>Equation</vt:lpstr>
      <vt:lpstr>Estuarine morphodynamics: better be certain about uncertainty   Evaluating 150 years of morphodynamics in San Francisco Bay (USA) and  the Western Scheldt estuary (NL)</vt:lpstr>
      <vt:lpstr>Slide 2</vt:lpstr>
      <vt:lpstr>Slide 3</vt:lpstr>
      <vt:lpstr>But first…</vt:lpstr>
      <vt:lpstr>....the weather forecast for the next days.</vt:lpstr>
      <vt:lpstr>Uncertainty trumpet</vt:lpstr>
      <vt:lpstr>How do process-based models perform?</vt:lpstr>
      <vt:lpstr>Slide 8</vt:lpstr>
      <vt:lpstr>Morphological process-based model:</vt:lpstr>
      <vt:lpstr>Computational grid</vt:lpstr>
      <vt:lpstr>Computational grid</vt:lpstr>
      <vt:lpstr>Computational grid</vt:lpstr>
      <vt:lpstr>110 years hindcast period  1860 - 1970</vt:lpstr>
      <vt:lpstr>Erosion/sedimentation 1860-1878 (18 years)</vt:lpstr>
      <vt:lpstr>Slide 15</vt:lpstr>
      <vt:lpstr>Erosion/sedimentation 1860-1905 (45 years)</vt:lpstr>
      <vt:lpstr>Erosion/sedimentation 1860-1831 (71 years)</vt:lpstr>
      <vt:lpstr>Slide 18</vt:lpstr>
      <vt:lpstr>Slide 19</vt:lpstr>
      <vt:lpstr>Slide 20</vt:lpstr>
      <vt:lpstr>Brier-skill score  (Sutherland et al., 2004)</vt:lpstr>
      <vt:lpstr>BSS 1860 – 1970;  entire Western Scheldt</vt:lpstr>
      <vt:lpstr>Error and signal  1860 – 1970</vt:lpstr>
      <vt:lpstr>Slide 24</vt:lpstr>
      <vt:lpstr>BSS: 3 hindcast periods</vt:lpstr>
      <vt:lpstr>Error and signal; 3 hindcast periods</vt:lpstr>
      <vt:lpstr>Energy dissipation levels</vt:lpstr>
      <vt:lpstr>How do process-based models perform?</vt:lpstr>
      <vt:lpstr>Remarks</vt:lpstr>
      <vt:lpstr>Slide 30</vt:lpstr>
      <vt:lpstr>Slide 31</vt:lpstr>
      <vt:lpstr>Hydraulic mining</vt:lpstr>
      <vt:lpstr>Slide 33</vt:lpstr>
      <vt:lpstr>Slide 34</vt:lpstr>
      <vt:lpstr>The Data</vt:lpstr>
      <vt:lpstr>Three characteristic periods</vt:lpstr>
      <vt:lpstr>Deposition in San Pablo Bay  1856 to 1887</vt:lpstr>
      <vt:lpstr>Erosion in San Pablo Bay  1951 to 1983</vt:lpstr>
      <vt:lpstr>Slide 39</vt:lpstr>
      <vt:lpstr>Aim of the study</vt:lpstr>
      <vt:lpstr>Delft 3D</vt:lpstr>
      <vt:lpstr>Boundary conditions</vt:lpstr>
      <vt:lpstr>Schematization by applying  only M2, M4, K1 and O1 at the boundaries</vt:lpstr>
      <vt:lpstr>Slide 44</vt:lpstr>
      <vt:lpstr>Model schematization</vt:lpstr>
      <vt:lpstr>Unknown parameters</vt:lpstr>
      <vt:lpstr>Van der Wegen et al. (2011), OD and JGR</vt:lpstr>
      <vt:lpstr>Slide 48</vt:lpstr>
      <vt:lpstr>Van der Wegen et al. (2013)</vt:lpstr>
      <vt:lpstr>Slide 50</vt:lpstr>
      <vt:lpstr>Slide 51</vt:lpstr>
      <vt:lpstr> Subquestion:</vt:lpstr>
      <vt:lpstr>Skill score (BSS) and Confidence index (CI)</vt:lpstr>
      <vt:lpstr>Slide 54</vt:lpstr>
      <vt:lpstr>Model performance indicator (MPI)   combination of uncertainty and skill</vt:lpstr>
      <vt:lpstr>CPI : Volumetric percentage fulfilling confidence criterion (CIth)</vt:lpstr>
      <vt:lpstr>Concluding remarks</vt:lpstr>
      <vt:lpstr>Slide 58</vt:lpstr>
      <vt:lpstr>References</vt:lpstr>
      <vt:lpstr>Slide 60</vt:lpstr>
      <vt:lpstr>Slide 61</vt:lpstr>
      <vt:lpstr>Energy dissipation and tidal prism in San Pablo Bay</vt:lpstr>
      <vt:lpstr>What are governing tidal conditions?</vt:lpstr>
      <vt:lpstr>-  60% of the slope deposition occurs during flooding of the shoals; -  75 % of the slope erosion occurs during ebbing of the shoals; </vt:lpstr>
      <vt:lpstr>Question :</vt:lpstr>
      <vt:lpstr>Reproduction of the Western Scheldt bathymetry by means of a process-based, morphodynamic model</vt:lpstr>
      <vt:lpstr>Slide 67</vt:lpstr>
      <vt:lpstr>Brier Skill Score</vt:lpstr>
      <vt:lpstr>Conclusions </vt:lpstr>
      <vt:lpstr>Process – based models</vt:lpstr>
      <vt:lpstr>General view on performance of long-term morphology of process-based models</vt:lpstr>
      <vt:lpstr>Weather forecast</vt:lpstr>
      <vt:lpstr>Research question</vt:lpstr>
      <vt:lpstr>Case study: Western Scheldt estuary, The Netherlands</vt:lpstr>
      <vt:lpstr>Slide 75</vt:lpstr>
      <vt:lpstr>Slide 76</vt:lpstr>
      <vt:lpstr>Variations:</vt:lpstr>
      <vt:lpstr>Slide 78</vt:lpstr>
      <vt:lpstr>Slide 79</vt:lpstr>
      <vt:lpstr>Slide 80</vt:lpstr>
      <vt:lpstr>Mean depth</vt:lpstr>
      <vt:lpstr>Hypsometry after 200 years </vt:lpstr>
      <vt:lpstr>Brier Skill Score</vt:lpstr>
      <vt:lpstr>Slide 84</vt:lpstr>
      <vt:lpstr>What determines the BSS?</vt:lpstr>
      <vt:lpstr>Slide 86</vt:lpstr>
      <vt:lpstr>Confidence index</vt:lpstr>
      <vt:lpstr>Slide 88</vt:lpstr>
    </vt:vector>
  </TitlesOfParts>
  <Company>IHE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Long-term morphodynamic equilibrium in estuaries</dc:title>
  <dc:creator>Closure dams</dc:creator>
  <cp:lastModifiedBy> </cp:lastModifiedBy>
  <cp:revision>188</cp:revision>
  <dcterms:created xsi:type="dcterms:W3CDTF">2005-11-02T14:21:12Z</dcterms:created>
  <dcterms:modified xsi:type="dcterms:W3CDTF">2014-05-16T11:02:50Z</dcterms:modified>
</cp:coreProperties>
</file>